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05" r:id="rId5"/>
    <p:sldId id="259" r:id="rId6"/>
    <p:sldId id="260" r:id="rId7"/>
    <p:sldId id="274" r:id="rId8"/>
    <p:sldId id="275" r:id="rId9"/>
    <p:sldId id="276" r:id="rId10"/>
    <p:sldId id="261" r:id="rId11"/>
    <p:sldId id="304" r:id="rId12"/>
    <p:sldId id="262" r:id="rId13"/>
    <p:sldId id="269" r:id="rId14"/>
    <p:sldId id="263" r:id="rId15"/>
    <p:sldId id="300" r:id="rId16"/>
    <p:sldId id="266" r:id="rId17"/>
    <p:sldId id="268" r:id="rId18"/>
    <p:sldId id="264" r:id="rId19"/>
    <p:sldId id="291" r:id="rId20"/>
    <p:sldId id="267" r:id="rId21"/>
    <p:sldId id="265" r:id="rId22"/>
    <p:sldId id="270" r:id="rId23"/>
    <p:sldId id="272" r:id="rId24"/>
    <p:sldId id="273" r:id="rId25"/>
    <p:sldId id="277" r:id="rId26"/>
    <p:sldId id="278" r:id="rId27"/>
    <p:sldId id="303" r:id="rId28"/>
    <p:sldId id="280" r:id="rId29"/>
    <p:sldId id="281" r:id="rId30"/>
    <p:sldId id="301" r:id="rId31"/>
    <p:sldId id="283" r:id="rId32"/>
    <p:sldId id="285" r:id="rId33"/>
    <p:sldId id="287" r:id="rId34"/>
    <p:sldId id="290" r:id="rId35"/>
    <p:sldId id="292" r:id="rId36"/>
    <p:sldId id="296" r:id="rId37"/>
    <p:sldId id="293" r:id="rId38"/>
    <p:sldId id="297" r:id="rId39"/>
    <p:sldId id="298" r:id="rId40"/>
    <p:sldId id="295" r:id="rId41"/>
    <p:sldId id="271" r:id="rId42"/>
    <p:sldId id="299" r:id="rId43"/>
    <p:sldId id="302" r:id="rId44"/>
    <p:sldId id="29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4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989C-6901-40BE-B8C3-1D565BC6A1D7}" type="datetimeFigureOut">
              <a:rPr lang="es-PA" smtClean="0"/>
              <a:pPr/>
              <a:t>03/13/2020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0540-FE38-4A5C-8EB1-8F2E39F0AB2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259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1248" y="2355573"/>
            <a:ext cx="9238490" cy="2262781"/>
          </a:xfrm>
        </p:spPr>
        <p:txBody>
          <a:bodyPr>
            <a:noAutofit/>
          </a:bodyPr>
          <a:lstStyle/>
          <a:p>
            <a:r>
              <a:rPr lang="es-PA" sz="4400" b="1" dirty="0"/>
              <a:t>POSICIÓN, EJES Y PLANOS ANATÓMICOS DE REFERENCIA. </a:t>
            </a:r>
            <a:r>
              <a:rPr lang="es-PA" sz="4400" b="1" dirty="0" smtClean="0"/>
              <a:t/>
            </a:r>
            <a:br>
              <a:rPr lang="es-PA" sz="4400" b="1" dirty="0" smtClean="0"/>
            </a:br>
            <a:r>
              <a:rPr lang="es-PA" sz="4400" b="1" dirty="0" smtClean="0"/>
              <a:t>TÉRMINOS </a:t>
            </a:r>
            <a:r>
              <a:rPr lang="es-PA" sz="4400" b="1" dirty="0"/>
              <a:t>DE LOCALIZACIÓN ANATÓMICA </a:t>
            </a:r>
            <a:r>
              <a:rPr lang="es-PA" sz="4400" b="1" dirty="0" smtClean="0"/>
              <a:t>O DIRECCIONALES</a:t>
            </a:r>
            <a:r>
              <a:rPr lang="es-PA" sz="4400" b="1" dirty="0"/>
              <a:t>. </a:t>
            </a:r>
            <a:endParaRPr lang="es-PA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9023" y="5731717"/>
            <a:ext cx="4076630" cy="1126283"/>
          </a:xfrm>
        </p:spPr>
        <p:txBody>
          <a:bodyPr>
            <a:normAutofit/>
          </a:bodyPr>
          <a:lstStyle/>
          <a:p>
            <a:r>
              <a:rPr lang="es-PA" sz="2400" b="1" dirty="0" smtClean="0"/>
              <a:t>Anatomía y Fisiología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15178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565" y="1822289"/>
            <a:ext cx="8911687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PA" sz="4000" b="1" dirty="0"/>
              <a:t>Posición anatómica.  </a:t>
            </a:r>
            <a:r>
              <a:rPr lang="es-PA" dirty="0"/>
              <a:t/>
            </a:r>
            <a:br>
              <a:rPr lang="es-PA" dirty="0"/>
            </a:br>
            <a:r>
              <a:rPr lang="es-PA" dirty="0"/>
              <a:t> </a:t>
            </a:r>
            <a:br>
              <a:rPr lang="es-PA" dirty="0"/>
            </a:br>
            <a:r>
              <a:rPr lang="es-PA" b="1" dirty="0"/>
              <a:t>El </a:t>
            </a:r>
            <a:r>
              <a:rPr lang="es-PA" b="1" u="sng" dirty="0"/>
              <a:t>Decúbito supino </a:t>
            </a:r>
            <a:r>
              <a:rPr lang="es-PA" b="1" dirty="0"/>
              <a:t>se refiere a la persona acostada boca arriba. El decúbito prono se refiere a la persona acostada boca abajo. </a:t>
            </a:r>
          </a:p>
        </p:txBody>
      </p:sp>
    </p:spTree>
    <p:extLst>
      <p:ext uri="{BB962C8B-B14F-4D97-AF65-F5344CB8AC3E}">
        <p14:creationId xmlns:p14="http://schemas.microsoft.com/office/powerpoint/2010/main" val="3758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2353" y="3094177"/>
            <a:ext cx="4627273" cy="1280890"/>
          </a:xfrm>
        </p:spPr>
        <p:txBody>
          <a:bodyPr/>
          <a:lstStyle/>
          <a:p>
            <a:r>
              <a:rPr lang="es-PA" b="1" dirty="0" smtClean="0"/>
              <a:t>EJES Y PLANOS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66203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9580" y="0"/>
            <a:ext cx="8915399" cy="1468800"/>
          </a:xfrm>
        </p:spPr>
        <p:txBody>
          <a:bodyPr/>
          <a:lstStyle/>
          <a:p>
            <a:r>
              <a:rPr lang="es-PA" b="1" smtClean="0"/>
              <a:t>EJES ANATÓMICOS </a:t>
            </a:r>
            <a:r>
              <a:rPr lang="es-PA" b="1" dirty="0" smtClean="0"/>
              <a:t>DE REFERENCIA: </a:t>
            </a: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66390" y="1903700"/>
            <a:ext cx="9865316" cy="44433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>
                <a:solidFill>
                  <a:schemeClr val="tx1"/>
                </a:solidFill>
              </a:rPr>
              <a:t>S</a:t>
            </a:r>
            <a:r>
              <a:rPr lang="es-PA" sz="2400" b="1" dirty="0" smtClean="0">
                <a:solidFill>
                  <a:schemeClr val="tx1"/>
                </a:solidFill>
              </a:rPr>
              <a:t>on </a:t>
            </a:r>
            <a:r>
              <a:rPr lang="es-PA" sz="2400" b="1" dirty="0">
                <a:solidFill>
                  <a:schemeClr val="tx1"/>
                </a:solidFill>
              </a:rPr>
              <a:t>líneas rectas imaginarias que recorren el cuerpo en determinada dirección. 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PA" sz="2400" b="1" dirty="0" smtClean="0">
                <a:solidFill>
                  <a:schemeClr val="tx1"/>
                </a:solidFill>
              </a:rPr>
              <a:t>EJE CORPORAL, longitudinal o vertical: desde </a:t>
            </a:r>
            <a:r>
              <a:rPr lang="es-PA" sz="2400" b="1" dirty="0">
                <a:solidFill>
                  <a:schemeClr val="tx1"/>
                </a:solidFill>
              </a:rPr>
              <a:t>el vértice de la cabeza (</a:t>
            </a:r>
            <a:r>
              <a:rPr lang="es-PA" sz="2400" b="1" dirty="0" err="1" smtClean="0">
                <a:solidFill>
                  <a:schemeClr val="tx1"/>
                </a:solidFill>
              </a:rPr>
              <a:t>vértex</a:t>
            </a:r>
            <a:r>
              <a:rPr lang="es-PA" sz="2400" b="1" dirty="0" smtClean="0">
                <a:solidFill>
                  <a:schemeClr val="tx1"/>
                </a:solidFill>
              </a:rPr>
              <a:t>: parte más alta del cráneo de vertebrados y de los insectos), </a:t>
            </a:r>
            <a:r>
              <a:rPr lang="es-PA" sz="2400" b="1" dirty="0">
                <a:solidFill>
                  <a:schemeClr val="tx1"/>
                </a:solidFill>
              </a:rPr>
              <a:t>pasa por la sexta vértebra cervical, por la primera vértebra lumbar, por el centro de gravedad situado en la pelvis, y se dirige hacia los pies en línea recta. 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s-PA" sz="2400" b="1" dirty="0" smtClean="0">
                <a:solidFill>
                  <a:schemeClr val="tx1"/>
                </a:solidFill>
              </a:rPr>
              <a:t>EJES DE LA MANO Y DEL PIÉ: eje </a:t>
            </a:r>
            <a:r>
              <a:rPr lang="es-PA" sz="2400" b="1" dirty="0">
                <a:solidFill>
                  <a:schemeClr val="tx1"/>
                </a:solidFill>
              </a:rPr>
              <a:t>longitudinal que pasa por el tercer dedo de la mano o tercer dedo del </a:t>
            </a:r>
            <a:r>
              <a:rPr lang="es-PA" sz="2400" b="1" dirty="0" err="1">
                <a:solidFill>
                  <a:schemeClr val="tx1"/>
                </a:solidFill>
              </a:rPr>
              <a:t>pié</a:t>
            </a:r>
            <a:r>
              <a:rPr lang="es-PA" sz="2400" b="1" dirty="0">
                <a:solidFill>
                  <a:schemeClr val="tx1"/>
                </a:solidFill>
              </a:rPr>
              <a:t>. 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601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55" y="102734"/>
            <a:ext cx="70919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6784" y="-499192"/>
            <a:ext cx="8915399" cy="1468800"/>
          </a:xfrm>
        </p:spPr>
        <p:txBody>
          <a:bodyPr/>
          <a:lstStyle/>
          <a:p>
            <a:r>
              <a:rPr lang="es-PA" u="sng" dirty="0"/>
              <a:t>Planos de referencia</a:t>
            </a:r>
            <a:r>
              <a:rPr lang="es-PA" dirty="0"/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70892" y="969608"/>
            <a:ext cx="9457201" cy="5353919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400" b="1" dirty="0"/>
              <a:t>S</a:t>
            </a:r>
            <a:r>
              <a:rPr lang="es-PA" sz="2400" b="1" dirty="0" smtClean="0"/>
              <a:t>on </a:t>
            </a:r>
            <a:r>
              <a:rPr lang="es-PA" sz="2400" b="1" dirty="0"/>
              <a:t>superficies planas imaginarias que atraviesan las partes del cuerpo.  </a:t>
            </a:r>
          </a:p>
          <a:p>
            <a:pPr marL="342900" lvl="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400" b="1" u="sng" dirty="0"/>
              <a:t>P</a:t>
            </a:r>
            <a:r>
              <a:rPr lang="es-PA" sz="2400" b="1" u="sng" dirty="0" smtClean="0"/>
              <a:t>lano </a:t>
            </a:r>
            <a:r>
              <a:rPr lang="es-PA" sz="2400" b="1" u="sng" dirty="0"/>
              <a:t>sagital </a:t>
            </a:r>
            <a:r>
              <a:rPr lang="es-PA" sz="2400" b="1" dirty="0"/>
              <a:t>(del lat. </a:t>
            </a:r>
            <a:r>
              <a:rPr lang="es-PA" sz="2400" b="1" i="1" dirty="0" err="1"/>
              <a:t>sagitta</a:t>
            </a:r>
            <a:r>
              <a:rPr lang="es-PA" sz="2400" b="1" dirty="0"/>
              <a:t>, flecha): es una superficie vertical que divide al cuerpo u órgano en lados derecho e izquierdo. Si el plano pasa por la línea media del cuerpo o de un órgano y lo divide en lados derecho e izquierdo iguales, se denomina </a:t>
            </a:r>
            <a:r>
              <a:rPr lang="es-PA" sz="2400" b="1" u="sng" dirty="0"/>
              <a:t>plano sagital medio o plano </a:t>
            </a:r>
            <a:r>
              <a:rPr lang="es-PA" sz="2400" b="1" u="sng" dirty="0" smtClean="0"/>
              <a:t>mediano. </a:t>
            </a:r>
            <a:r>
              <a:rPr lang="es-PA" sz="2400" b="1" dirty="0"/>
              <a:t>Si el plano no cruza la línea media, y los lados derecho e izquierdo no son iguales, se llama </a:t>
            </a:r>
            <a:r>
              <a:rPr lang="es-PA" sz="2400" b="1" u="sng" dirty="0"/>
              <a:t>plano </a:t>
            </a:r>
            <a:r>
              <a:rPr lang="es-PA" sz="2400" b="1" u="sng" dirty="0" err="1" smtClean="0"/>
              <a:t>parasagital</a:t>
            </a:r>
            <a:r>
              <a:rPr lang="es-PA" sz="2400" b="1" dirty="0"/>
              <a:t> </a:t>
            </a:r>
            <a:r>
              <a:rPr lang="es-PA" sz="2400" b="1" dirty="0" smtClean="0"/>
              <a:t>o </a:t>
            </a:r>
            <a:r>
              <a:rPr lang="es-PA" sz="2400" b="1" u="sng" dirty="0" smtClean="0"/>
              <a:t>medial.  </a:t>
            </a:r>
            <a:endParaRPr lang="es-PA" sz="2400" b="1" u="sng" dirty="0"/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5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9967" y="0"/>
            <a:ext cx="8915399" cy="1468800"/>
          </a:xfrm>
        </p:spPr>
        <p:txBody>
          <a:bodyPr/>
          <a:lstStyle/>
          <a:p>
            <a:r>
              <a:rPr lang="es-PA" u="sng" dirty="0"/>
              <a:t>Planos de referencia</a:t>
            </a:r>
            <a:r>
              <a:rPr lang="es-PA" dirty="0"/>
              <a:t>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1376" y="1752845"/>
            <a:ext cx="9289444" cy="43646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u="sng" dirty="0"/>
              <a:t>Plano frontal o coronal: </a:t>
            </a:r>
            <a:r>
              <a:rPr lang="es-PA" sz="2400" b="1" dirty="0"/>
              <a:t>divide al cuerpo u órgano en dos mitades ventral y dorsal, o anterior y posterior; el coronal pasa por el eje corporal.  </a:t>
            </a:r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u="sng" dirty="0" smtClean="0"/>
              <a:t>Plano </a:t>
            </a:r>
            <a:r>
              <a:rPr lang="es-PA" sz="2400" b="1" u="sng" dirty="0"/>
              <a:t>transversal u horizontal: </a:t>
            </a:r>
            <a:r>
              <a:rPr lang="es-PA" sz="2400" b="1" dirty="0"/>
              <a:t>divide al cuerpo u órgano en dos partes superior e inferior; es perpendicular a los </a:t>
            </a:r>
            <a:r>
              <a:rPr lang="es-PA" sz="2400" b="1" dirty="0" smtClean="0"/>
              <a:t>anteriores.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u="sng" dirty="0" smtClean="0"/>
              <a:t>Plano </a:t>
            </a:r>
            <a:r>
              <a:rPr lang="es-PA" sz="2400" b="1" u="sng" dirty="0"/>
              <a:t>oblicuo: </a:t>
            </a:r>
            <a:r>
              <a:rPr lang="es-PA" sz="2400" b="1" dirty="0"/>
              <a:t>atraviesa el cuerpo u órgano y forma un ángulo distinto del á</a:t>
            </a:r>
            <a:r>
              <a:rPr lang="es-PA" sz="2400" b="1" dirty="0" smtClean="0"/>
              <a:t>ngulo recto </a:t>
            </a:r>
            <a:r>
              <a:rPr lang="es-PA" sz="2400" b="1" dirty="0"/>
              <a:t>con los planos transverso, sagital o frontal. </a:t>
            </a:r>
          </a:p>
        </p:txBody>
      </p:sp>
    </p:spTree>
    <p:extLst>
      <p:ext uri="{BB962C8B-B14F-4D97-AF65-F5344CB8AC3E}">
        <p14:creationId xmlns:p14="http://schemas.microsoft.com/office/powerpoint/2010/main" val="36701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1821" y="5303105"/>
            <a:ext cx="3596983" cy="1280890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Planos de referencia 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39" y="238765"/>
            <a:ext cx="3246065" cy="6241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19" y="238766"/>
            <a:ext cx="4262744" cy="5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107" y="5672629"/>
            <a:ext cx="8911687" cy="1280890"/>
          </a:xfrm>
        </p:spPr>
        <p:txBody>
          <a:bodyPr/>
          <a:lstStyle/>
          <a:p>
            <a:r>
              <a:rPr lang="es-PA" dirty="0"/>
              <a:t>Secciones de los miembros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91" y="437881"/>
            <a:ext cx="9515543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09" y="-92022"/>
            <a:ext cx="10921283" cy="1468800"/>
          </a:xfrm>
        </p:spPr>
        <p:txBody>
          <a:bodyPr>
            <a:normAutofit fontScale="90000"/>
          </a:bodyPr>
          <a:lstStyle/>
          <a:p>
            <a:r>
              <a:rPr lang="es-PA" b="1" u="sng" dirty="0"/>
              <a:t>Términos de localización</a:t>
            </a:r>
            <a:r>
              <a:rPr lang="es-PA" b="1" dirty="0"/>
              <a:t>: sirven para definir y situar un elemento anatómico respecto de otro.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10135" y="1531325"/>
            <a:ext cx="10212667" cy="4429014"/>
          </a:xfrm>
        </p:spPr>
        <p:txBody>
          <a:bodyPr>
            <a:noAutofit/>
          </a:bodyPr>
          <a:lstStyle/>
          <a:p>
            <a:r>
              <a:rPr lang="es-PA" sz="2400" b="1" u="sng" dirty="0"/>
              <a:t>Los planos sagital, frontal y transversal forman ángulos rectos al cruzarse unos con otros</a:t>
            </a:r>
            <a:r>
              <a:rPr lang="es-PA" sz="2400" b="1" dirty="0"/>
              <a:t>.  </a:t>
            </a:r>
          </a:p>
          <a:p>
            <a:r>
              <a:rPr lang="es-PA" sz="2400" b="1" dirty="0"/>
              <a:t>1- </a:t>
            </a:r>
            <a:r>
              <a:rPr lang="es-PA" sz="2400" b="1" u="sng" dirty="0"/>
              <a:t>axial y </a:t>
            </a:r>
            <a:r>
              <a:rPr lang="es-PA" sz="2400" b="1" u="sng" dirty="0" err="1"/>
              <a:t>abaxial</a:t>
            </a:r>
            <a:r>
              <a:rPr lang="es-PA" sz="2400" b="1" u="sng" dirty="0"/>
              <a:t>: </a:t>
            </a:r>
            <a:r>
              <a:rPr lang="es-PA" sz="2400" b="1" dirty="0"/>
              <a:t>en el eje o cercano al mismo, y fuera del eje  </a:t>
            </a:r>
          </a:p>
          <a:p>
            <a:r>
              <a:rPr lang="es-PA" sz="2400" b="1" dirty="0"/>
              <a:t>2- </a:t>
            </a:r>
            <a:r>
              <a:rPr lang="es-PA" sz="2400" b="1" u="sng" dirty="0"/>
              <a:t>interno y externo: </a:t>
            </a:r>
            <a:r>
              <a:rPr lang="es-PA" sz="2400" b="1" dirty="0"/>
              <a:t>el interior o exterior de una cavidad o víscera.  </a:t>
            </a:r>
          </a:p>
          <a:p>
            <a:pPr lvl="0" fontAlgn="base"/>
            <a:r>
              <a:rPr lang="es-PA" sz="2400" b="1" dirty="0" smtClean="0"/>
              <a:t>3-</a:t>
            </a:r>
            <a:r>
              <a:rPr lang="es-PA" sz="2400" b="1" u="sng" dirty="0" smtClean="0"/>
              <a:t>craneal </a:t>
            </a:r>
            <a:r>
              <a:rPr lang="es-PA" sz="2400" b="1" u="sng" dirty="0"/>
              <a:t>y caudal: </a:t>
            </a:r>
            <a:r>
              <a:rPr lang="es-PA" sz="2400" b="1" dirty="0"/>
              <a:t>en referencia al tronco, lo que está más cerca de la cabeza o más alejado de ella; también puede usarse superior e inferior.  </a:t>
            </a:r>
          </a:p>
          <a:p>
            <a:pPr lvl="0" fontAlgn="base"/>
            <a:r>
              <a:rPr lang="es-PA" sz="2400" b="1" dirty="0" smtClean="0"/>
              <a:t>4-</a:t>
            </a:r>
            <a:r>
              <a:rPr lang="es-PA" sz="2400" b="1" u="sng" dirty="0" smtClean="0"/>
              <a:t>proximal </a:t>
            </a:r>
            <a:r>
              <a:rPr lang="es-PA" sz="2400" b="1" u="sng" dirty="0"/>
              <a:t>y distal: </a:t>
            </a:r>
            <a:r>
              <a:rPr lang="es-PA" sz="2400" b="1" dirty="0"/>
              <a:t>en referencia a los miembros, lo que está más cerca de la unión de un miembro con el tronco, o sea más cerca del punto de origen; o lo que está más lejos de ese punto de unión.  </a:t>
            </a:r>
          </a:p>
          <a:p>
            <a:pPr lvl="0" fontAlgn="base"/>
            <a:r>
              <a:rPr lang="es-PA" sz="2400" b="1" dirty="0" smtClean="0"/>
              <a:t>5-</a:t>
            </a:r>
            <a:r>
              <a:rPr lang="es-PA" sz="2400" b="1" u="sng" dirty="0" smtClean="0"/>
              <a:t>medial </a:t>
            </a:r>
            <a:r>
              <a:rPr lang="es-PA" sz="2400" b="1" u="sng" dirty="0"/>
              <a:t>y lateral: </a:t>
            </a:r>
            <a:r>
              <a:rPr lang="es-PA" sz="2400" b="1" dirty="0"/>
              <a:t>cerca del plano sagital y medio, o lejos del mismo.  </a:t>
            </a:r>
          </a:p>
        </p:txBody>
      </p:sp>
    </p:spTree>
    <p:extLst>
      <p:ext uri="{BB962C8B-B14F-4D97-AF65-F5344CB8AC3E}">
        <p14:creationId xmlns:p14="http://schemas.microsoft.com/office/powerpoint/2010/main" val="4321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19141" y="615344"/>
            <a:ext cx="10018059" cy="55536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PA" sz="2400" b="1" dirty="0"/>
              <a:t>6- </a:t>
            </a:r>
            <a:r>
              <a:rPr lang="es-PA" sz="2400" b="1" u="sng" dirty="0"/>
              <a:t>anterior o ventral y posterior o dorsal: </a:t>
            </a:r>
            <a:r>
              <a:rPr lang="es-PA" sz="2400" b="1" dirty="0"/>
              <a:t>más cerca de la parte frontal del cuerpo o en esa parte, y más cerca de la parte de atrás del cuerpo o en esa parte.  </a:t>
            </a:r>
          </a:p>
          <a:p>
            <a:pPr lvl="0" fontAlgn="base">
              <a:lnSpc>
                <a:spcPct val="150000"/>
              </a:lnSpc>
            </a:pPr>
            <a:r>
              <a:rPr lang="es-PA" sz="2400" b="1" dirty="0"/>
              <a:t>7-</a:t>
            </a:r>
            <a:r>
              <a:rPr lang="es-PA" sz="2400" b="1" u="sng" dirty="0"/>
              <a:t>superior e inferior: </a:t>
            </a:r>
            <a:r>
              <a:rPr lang="es-PA" sz="2400" b="1" dirty="0"/>
              <a:t>arriba o debajo de una estructura.  </a:t>
            </a:r>
          </a:p>
          <a:p>
            <a:pPr lvl="0" fontAlgn="base">
              <a:lnSpc>
                <a:spcPct val="150000"/>
              </a:lnSpc>
            </a:pPr>
            <a:r>
              <a:rPr lang="es-PA" sz="2400" b="1" dirty="0"/>
              <a:t>8-</a:t>
            </a:r>
            <a:r>
              <a:rPr lang="es-PA" sz="2400" b="1" u="sng" dirty="0"/>
              <a:t>superficial y profundo: </a:t>
            </a:r>
            <a:r>
              <a:rPr lang="es-PA" sz="2400" b="1" dirty="0"/>
              <a:t>hacia la superficie del cuerpo o en ella, o lejos de la superficie del cuerpo.  </a:t>
            </a:r>
          </a:p>
          <a:p>
            <a:pPr lvl="0" fontAlgn="base">
              <a:lnSpc>
                <a:spcPct val="150000"/>
              </a:lnSpc>
            </a:pPr>
            <a:r>
              <a:rPr lang="es-PA" sz="2400" b="1" dirty="0"/>
              <a:t>9-</a:t>
            </a:r>
            <a:r>
              <a:rPr lang="es-PA" sz="2400" b="1" u="sng" dirty="0"/>
              <a:t>homolateral o </a:t>
            </a:r>
            <a:r>
              <a:rPr lang="es-PA" sz="2400" b="1" u="sng" dirty="0" err="1"/>
              <a:t>ipsolateral</a:t>
            </a:r>
            <a:r>
              <a:rPr lang="es-PA" sz="2400" b="1" u="sng" dirty="0"/>
              <a:t> y contralateral: </a:t>
            </a:r>
            <a:r>
              <a:rPr lang="es-PA" sz="2400" b="1" dirty="0"/>
              <a:t>del mismo lado del cuerpo o en lados contrarios  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10-</a:t>
            </a:r>
            <a:r>
              <a:rPr lang="es-PA" sz="2400" b="1" u="sng" dirty="0"/>
              <a:t>supra e infra o sub: </a:t>
            </a:r>
            <a:r>
              <a:rPr lang="es-PA" sz="2400" b="1" dirty="0"/>
              <a:t>arriba o debajo de una estructura.  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11-</a:t>
            </a:r>
            <a:r>
              <a:rPr lang="es-PA" sz="2400" b="1" u="sng" dirty="0"/>
              <a:t>términos compuestos: </a:t>
            </a:r>
            <a:r>
              <a:rPr lang="es-PA" sz="2400" b="1" dirty="0" err="1"/>
              <a:t>inferomedial</a:t>
            </a:r>
            <a:r>
              <a:rPr lang="es-PA" sz="2400" b="1" dirty="0"/>
              <a:t> o </a:t>
            </a:r>
            <a:r>
              <a:rPr lang="es-PA" sz="2400" b="1" dirty="0" err="1"/>
              <a:t>craneomedial</a:t>
            </a:r>
            <a:r>
              <a:rPr lang="es-PA" sz="2400" b="1" dirty="0"/>
              <a:t>, etc.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551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344" y="0"/>
            <a:ext cx="9183413" cy="1020611"/>
          </a:xfrm>
        </p:spPr>
        <p:txBody>
          <a:bodyPr/>
          <a:lstStyle/>
          <a:p>
            <a:r>
              <a:rPr lang="es-PA" b="1" dirty="0"/>
              <a:t>A</a:t>
            </a:r>
            <a:r>
              <a:rPr lang="es-PA" b="1" dirty="0" smtClean="0"/>
              <a:t>natomía</a:t>
            </a: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344" y="1020610"/>
            <a:ext cx="9549126" cy="54445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/>
              <a:t>E</a:t>
            </a:r>
            <a:r>
              <a:rPr lang="es-PA" sz="2400" b="1" dirty="0" smtClean="0"/>
              <a:t>s </a:t>
            </a:r>
            <a:r>
              <a:rPr lang="es-PA" sz="2400" b="1" dirty="0"/>
              <a:t>la ciencia que estudia las </a:t>
            </a:r>
            <a:r>
              <a:rPr lang="es-PA" sz="2400" b="1" u="sng" dirty="0"/>
              <a:t>estructuras organizadas del cuerpo</a:t>
            </a:r>
            <a:r>
              <a:rPr lang="es-PA" sz="2400" b="1" dirty="0"/>
              <a:t> humano vivo. </a:t>
            </a:r>
            <a:endParaRPr lang="es-PA" sz="2400" b="1" dirty="0" smtClean="0"/>
          </a:p>
          <a:p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La </a:t>
            </a:r>
            <a:r>
              <a:rPr lang="es-PA" sz="2400" b="1" dirty="0"/>
              <a:t>palabra proviene del griego </a:t>
            </a:r>
            <a:r>
              <a:rPr lang="es-PA" sz="2400" b="1" i="1" u="sng" dirty="0" err="1"/>
              <a:t>anatome</a:t>
            </a:r>
            <a:r>
              <a:rPr lang="es-PA" sz="2400" b="1" dirty="0"/>
              <a:t>, que significa: “</a:t>
            </a:r>
            <a:r>
              <a:rPr lang="es-PA" sz="2400" b="1" u="sng" dirty="0"/>
              <a:t>cortar transversalmente</a:t>
            </a:r>
            <a:r>
              <a:rPr lang="es-PA" sz="2400" b="1" dirty="0"/>
              <a:t>”.  </a:t>
            </a:r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En </a:t>
            </a:r>
            <a:r>
              <a:rPr lang="es-PA" sz="2400" b="1" dirty="0"/>
              <a:t>un principio, la anatomía se estudió sólo por </a:t>
            </a:r>
            <a:r>
              <a:rPr lang="es-PA" sz="2400" b="1" u="sng" dirty="0"/>
              <a:t>disección</a:t>
            </a:r>
            <a:r>
              <a:rPr lang="es-PA" sz="2400" b="1" dirty="0"/>
              <a:t>; pero en la actualidad las imágenes contribuyen al progreso y perfección del conocimiento anatómico.  </a:t>
            </a:r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La </a:t>
            </a:r>
            <a:r>
              <a:rPr lang="es-PA" sz="2400" b="1" dirty="0"/>
              <a:t>anatomía humana sirve para ayudar a la ciencia médica, junto con las nuevas técnicas de exploración.  </a:t>
            </a:r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En </a:t>
            </a:r>
            <a:r>
              <a:rPr lang="es-PA" sz="2400" b="1" dirty="0"/>
              <a:t>un principio la anatomía era exclusivamente morfológica, pero actualmente se orienta más hacia lo funcional y clínico. </a:t>
            </a:r>
          </a:p>
        </p:txBody>
      </p:sp>
    </p:spTree>
    <p:extLst>
      <p:ext uri="{BB962C8B-B14F-4D97-AF65-F5344CB8AC3E}">
        <p14:creationId xmlns:p14="http://schemas.microsoft.com/office/powerpoint/2010/main" val="26839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63" y="608826"/>
            <a:ext cx="8898572" cy="4968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311" y="5577110"/>
            <a:ext cx="9954788" cy="1280890"/>
          </a:xfrm>
        </p:spPr>
        <p:txBody>
          <a:bodyPr/>
          <a:lstStyle/>
          <a:p>
            <a:r>
              <a:rPr lang="es-PA" dirty="0"/>
              <a:t>Planos de referencia de cabeza, tronco, manos y pies. </a:t>
            </a:r>
          </a:p>
        </p:txBody>
      </p:sp>
    </p:spTree>
    <p:extLst>
      <p:ext uri="{BB962C8B-B14F-4D97-AF65-F5344CB8AC3E}">
        <p14:creationId xmlns:p14="http://schemas.microsoft.com/office/powerpoint/2010/main" val="459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3377" y="3403684"/>
            <a:ext cx="3778623" cy="1468800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Términos de </a:t>
            </a:r>
            <a:r>
              <a:rPr lang="es-PA" b="1" dirty="0" smtClean="0"/>
              <a:t>Relación </a:t>
            </a:r>
            <a:r>
              <a:rPr lang="es-PA" b="1" dirty="0"/>
              <a:t>y </a:t>
            </a:r>
            <a:r>
              <a:rPr lang="es-PA" b="1" dirty="0"/>
              <a:t>C</a:t>
            </a:r>
            <a:r>
              <a:rPr lang="es-PA" b="1" dirty="0" smtClean="0"/>
              <a:t>omparación</a:t>
            </a:r>
            <a:r>
              <a:rPr lang="es-PA" b="1" dirty="0"/>
              <a:t>. </a:t>
            </a:r>
            <a:r>
              <a:rPr lang="es-PA" b="1" dirty="0" smtClean="0"/>
              <a:t>Términos  </a:t>
            </a:r>
            <a:r>
              <a:rPr lang="es-PA" b="1" dirty="0" smtClean="0"/>
              <a:t>D</a:t>
            </a:r>
            <a:r>
              <a:rPr lang="es-PA" b="1" dirty="0" smtClean="0"/>
              <a:t>ireccionales 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73" y="260143"/>
            <a:ext cx="5904023" cy="65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16" y="483434"/>
            <a:ext cx="8192953" cy="59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91" y="469064"/>
            <a:ext cx="6764778" cy="59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87" y="589533"/>
            <a:ext cx="9115818" cy="57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79" y="890954"/>
            <a:ext cx="7894251" cy="57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26" y="1617785"/>
            <a:ext cx="8647675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1081" y="3129803"/>
            <a:ext cx="5814806" cy="1280890"/>
          </a:xfrm>
        </p:spPr>
        <p:txBody>
          <a:bodyPr/>
          <a:lstStyle/>
          <a:p>
            <a:r>
              <a:rPr lang="es-PA" b="1" dirty="0" smtClean="0"/>
              <a:t>SIMETRIA Y CAVIDADES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51964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918" y="649941"/>
            <a:ext cx="9144000" cy="1371600"/>
          </a:xfrm>
        </p:spPr>
        <p:txBody>
          <a:bodyPr/>
          <a:lstStyle/>
          <a:p>
            <a:pPr eaLnBrk="1" hangingPunct="1"/>
            <a:r>
              <a:rPr lang="es-MX" altLang="es-PA" sz="4000" b="1" dirty="0"/>
              <a:t>La aparición de la simetría corporal</a:t>
            </a:r>
            <a:endParaRPr lang="en-US" altLang="es-PA" sz="40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20344"/>
            <a:ext cx="8305800" cy="4724400"/>
          </a:xfrm>
        </p:spPr>
        <p:txBody>
          <a:bodyPr>
            <a:normAutofit/>
          </a:bodyPr>
          <a:lstStyle/>
          <a:p>
            <a:r>
              <a:rPr lang="es-MX" altLang="es-PA" sz="2800" b="1" dirty="0" smtClean="0"/>
              <a:t>Los animales </a:t>
            </a:r>
            <a:r>
              <a:rPr lang="es-MX" altLang="es-PA" sz="2800" b="1" u="sng" dirty="0" smtClean="0"/>
              <a:t>asimétricos</a:t>
            </a:r>
            <a:r>
              <a:rPr lang="es-MX" altLang="es-PA" sz="2800" b="1" dirty="0" smtClean="0"/>
              <a:t> (</a:t>
            </a:r>
            <a:r>
              <a:rPr lang="es-MX" altLang="es-PA" sz="2800" dirty="0"/>
              <a:t>Un antepasado común sin tejidos, muy antiguo, dio origen tanto a las esponjas como a los demás </a:t>
            </a:r>
            <a:r>
              <a:rPr lang="es-MX" altLang="es-PA" sz="2800" i="1" dirty="0" err="1"/>
              <a:t>phyla</a:t>
            </a:r>
            <a:r>
              <a:rPr lang="es-MX" altLang="es-PA" sz="2800" i="1" dirty="0"/>
              <a:t> </a:t>
            </a:r>
            <a:r>
              <a:rPr lang="es-MX" altLang="es-PA" sz="2800" dirty="0"/>
              <a:t>con </a:t>
            </a:r>
            <a:r>
              <a:rPr lang="es-MX" altLang="es-PA" sz="2800" dirty="0" smtClean="0"/>
              <a:t>tejidos).</a:t>
            </a:r>
            <a:endParaRPr lang="en-US" altLang="es-PA" sz="2800" dirty="0"/>
          </a:p>
          <a:p>
            <a:pPr eaLnBrk="1" hangingPunct="1"/>
            <a:r>
              <a:rPr lang="es-MX" altLang="es-PA" sz="2800" b="1" dirty="0" smtClean="0"/>
              <a:t>tienen una superficie superior (dorsal) y una superficie inferior (ventral).</a:t>
            </a:r>
            <a:endParaRPr lang="en-US" altLang="es-PA" sz="2800" b="1" dirty="0" smtClean="0"/>
          </a:p>
          <a:p>
            <a:pPr eaLnBrk="1" hangingPunct="1"/>
            <a:r>
              <a:rPr lang="es-MX" altLang="es-PA" sz="2800" b="1" dirty="0" smtClean="0"/>
              <a:t>Los animales con tejidos presentan simetría ya sea </a:t>
            </a:r>
            <a:r>
              <a:rPr lang="es-MX" altLang="es-PA" sz="2800" b="1" u="sng" dirty="0" smtClean="0"/>
              <a:t>radial</a:t>
            </a:r>
            <a:r>
              <a:rPr lang="es-MX" altLang="es-PA" sz="2800" b="1" dirty="0" smtClean="0"/>
              <a:t> o </a:t>
            </a:r>
            <a:r>
              <a:rPr lang="es-MX" altLang="es-PA" sz="2800" b="1" u="sng" dirty="0" smtClean="0"/>
              <a:t>bilateral.</a:t>
            </a:r>
            <a:endParaRPr lang="es-ES" altLang="es-PA" sz="2800" b="1" u="sng" dirty="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057400" y="16002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625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6099"/>
            <a:ext cx="8229600" cy="914400"/>
          </a:xfrm>
        </p:spPr>
        <p:txBody>
          <a:bodyPr/>
          <a:lstStyle/>
          <a:p>
            <a:pPr eaLnBrk="1" hangingPunct="1"/>
            <a:r>
              <a:rPr lang="es-MX" altLang="es-PA" sz="4000" b="1" dirty="0"/>
              <a:t>Simetría radial</a:t>
            </a:r>
            <a:endParaRPr lang="en-US" altLang="es-PA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PA" sz="2400" dirty="0" smtClean="0"/>
              <a:t>Los animales con </a:t>
            </a:r>
            <a:r>
              <a:rPr lang="es-MX" altLang="es-PA" sz="2400" b="1" dirty="0" smtClean="0"/>
              <a:t>simetría radial </a:t>
            </a:r>
            <a:r>
              <a:rPr lang="es-MX" altLang="es-PA" sz="2400" dirty="0" smtClean="0"/>
              <a:t>se pueden dividir en mitades aproximadamente iguales por un plano que pasa por un eje central.</a:t>
            </a:r>
            <a:endParaRPr lang="es-ES" altLang="es-PA" sz="2400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133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85" y="2571573"/>
            <a:ext cx="3372487" cy="37530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14" y="5632636"/>
            <a:ext cx="3712786" cy="7681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85" y="2789860"/>
            <a:ext cx="2491385" cy="24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839" y="545261"/>
            <a:ext cx="8915399" cy="1468800"/>
          </a:xfrm>
        </p:spPr>
        <p:txBody>
          <a:bodyPr/>
          <a:lstStyle/>
          <a:p>
            <a:r>
              <a:rPr lang="es-PA" dirty="0"/>
              <a:t> </a:t>
            </a:r>
            <a:r>
              <a:rPr lang="es-PA" b="1" dirty="0" smtClean="0"/>
              <a:t>Fisiología </a:t>
            </a: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0839" y="2144110"/>
            <a:ext cx="9293772" cy="38625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PA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b="1" dirty="0" smtClean="0"/>
              <a:t>Del </a:t>
            </a:r>
            <a:r>
              <a:rPr lang="es-PA" sz="2400" b="1" dirty="0" err="1"/>
              <a:t>gr.</a:t>
            </a:r>
            <a:r>
              <a:rPr lang="es-PA" sz="2400" b="1" i="1" dirty="0" err="1"/>
              <a:t>physis</a:t>
            </a:r>
            <a:r>
              <a:rPr lang="es-PA" sz="2400" b="1" dirty="0"/>
              <a:t>, naturaleza, de qué está hecho; </a:t>
            </a:r>
            <a:r>
              <a:rPr lang="es-PA" sz="2400" b="1" i="1" dirty="0"/>
              <a:t>logos, </a:t>
            </a:r>
            <a:r>
              <a:rPr lang="es-PA" sz="2400" b="1" dirty="0" smtClean="0"/>
              <a:t>tratado, es </a:t>
            </a:r>
            <a:r>
              <a:rPr lang="es-PA" sz="2400" b="1" dirty="0"/>
              <a:t>la ciencia que estudia las </a:t>
            </a:r>
            <a:r>
              <a:rPr lang="es-PA" sz="2400" b="1" u="sng" dirty="0"/>
              <a:t>funciones corporales</a:t>
            </a:r>
            <a:r>
              <a:rPr lang="es-PA" sz="2400" b="1" dirty="0" smtClean="0"/>
              <a:t>.</a:t>
            </a:r>
          </a:p>
          <a:p>
            <a:pPr algn="just"/>
            <a:r>
              <a:rPr lang="es-PA" sz="2400" b="1" dirty="0" smtClean="0"/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b="1" dirty="0" smtClean="0"/>
              <a:t>Tanto </a:t>
            </a:r>
            <a:r>
              <a:rPr lang="es-PA" sz="2400" b="1" dirty="0"/>
              <a:t>la anatomía como la fisiología van a contribuir a realizar el diagnóstico de las enfermedades (del gr. </a:t>
            </a:r>
            <a:r>
              <a:rPr lang="es-PA" sz="2400" b="1" i="1" dirty="0" err="1"/>
              <a:t>dia</a:t>
            </a:r>
            <a:r>
              <a:rPr lang="es-PA" sz="2400" b="1" dirty="0"/>
              <a:t>, a través; </a:t>
            </a:r>
            <a:r>
              <a:rPr lang="es-PA" sz="2400" b="1" i="1" dirty="0"/>
              <a:t>gnosis, </a:t>
            </a:r>
            <a:r>
              <a:rPr lang="es-PA" sz="2400" b="1" dirty="0"/>
              <a:t>conocimiento). </a:t>
            </a:r>
          </a:p>
          <a:p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5876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02" y="297584"/>
            <a:ext cx="7828527" cy="58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pPr eaLnBrk="1" hangingPunct="1"/>
            <a:r>
              <a:rPr lang="es-MX" altLang="es-PA" sz="4000" b="1" dirty="0"/>
              <a:t>Animales con simetría radial </a:t>
            </a:r>
            <a:endParaRPr lang="en-US" altLang="es-PA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s-MX" altLang="es-PA" sz="2400" b="1" dirty="0" smtClean="0"/>
              <a:t>Tienen dos capas tisulares embrionarias:</a:t>
            </a:r>
            <a:endParaRPr lang="en-US" altLang="es-PA" sz="2400" b="1" dirty="0" smtClean="0"/>
          </a:p>
          <a:p>
            <a:pPr lvl="1" eaLnBrk="1" hangingPunct="1"/>
            <a:r>
              <a:rPr lang="es-MX" altLang="es-PA" sz="2400" b="1" dirty="0" smtClean="0"/>
              <a:t>El </a:t>
            </a:r>
            <a:r>
              <a:rPr lang="es-MX" altLang="es-PA" sz="2400" b="1" u="sng" dirty="0" smtClean="0"/>
              <a:t>ectodermo</a:t>
            </a:r>
            <a:r>
              <a:rPr lang="es-MX" altLang="es-PA" sz="2400" b="1" dirty="0" smtClean="0"/>
              <a:t> (capa exterior que forma el tejido que cubre el cuerpo y reviste sus cavidades internas y tejidos nerviosos).</a:t>
            </a:r>
            <a:endParaRPr lang="en-US" altLang="es-PA" sz="2400" b="1" dirty="0" smtClean="0"/>
          </a:p>
          <a:p>
            <a:pPr lvl="1" eaLnBrk="1" hangingPunct="1"/>
            <a:r>
              <a:rPr lang="es-MX" altLang="es-PA" sz="2400" b="1" dirty="0" smtClean="0"/>
              <a:t>El </a:t>
            </a:r>
            <a:r>
              <a:rPr lang="es-MX" altLang="es-PA" sz="2400" b="1" u="sng" dirty="0" smtClean="0"/>
              <a:t>endodermo</a:t>
            </a:r>
            <a:r>
              <a:rPr lang="es-MX" altLang="es-PA" sz="2400" b="1" dirty="0" smtClean="0"/>
              <a:t> (capa interior que constituye el revestimiento de casi todos los órganos huecos).</a:t>
            </a:r>
          </a:p>
          <a:p>
            <a:r>
              <a:rPr lang="es-ES" altLang="es-PA" sz="2400" b="1" dirty="0"/>
              <a:t>Tienden a ser </a:t>
            </a:r>
            <a:r>
              <a:rPr lang="es-ES" altLang="es-PA" sz="2400" b="1" i="1" dirty="0"/>
              <a:t>sésiles </a:t>
            </a:r>
            <a:r>
              <a:rPr lang="es-ES" altLang="es-PA" sz="2400" b="1" dirty="0"/>
              <a:t>(estar fijos en un punto) o a vagar a la deriva arrastrados por las corrientes.</a:t>
            </a:r>
          </a:p>
          <a:p>
            <a:pPr lvl="1"/>
            <a:r>
              <a:rPr lang="es-ES" altLang="es-PA" sz="2400" b="1" dirty="0"/>
              <a:t>Por ejemplo, las anémonas de mar o las medusas.</a:t>
            </a:r>
          </a:p>
          <a:p>
            <a:pPr lvl="1" eaLnBrk="1" hangingPunct="1"/>
            <a:endParaRPr lang="en-US" altLang="es-PA" dirty="0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133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18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914400"/>
          </a:xfrm>
        </p:spPr>
        <p:txBody>
          <a:bodyPr/>
          <a:lstStyle/>
          <a:p>
            <a:pPr eaLnBrk="1" hangingPunct="1"/>
            <a:r>
              <a:rPr lang="es-ES" altLang="es-PA" sz="4000" b="1" dirty="0"/>
              <a:t>Simetría bilateral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4646" y="1606061"/>
            <a:ext cx="3634154" cy="491064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PA" sz="2400" b="1" dirty="0" smtClean="0"/>
              <a:t>Los animales con simetría bilateral se pueden dividir en mitades que son imágenes de espejo sólo a lo largo de un plano particular que pasa por la línea media.</a:t>
            </a:r>
          </a:p>
          <a:p>
            <a:pPr eaLnBrk="1" hangingPunct="1"/>
            <a:endParaRPr lang="en-US" altLang="es-PA" dirty="0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133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5" y="1219201"/>
            <a:ext cx="4067910" cy="51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914400"/>
          </a:xfrm>
        </p:spPr>
        <p:txBody>
          <a:bodyPr/>
          <a:lstStyle/>
          <a:p>
            <a:pPr eaLnBrk="1" hangingPunct="1"/>
            <a:r>
              <a:rPr lang="es-MX" altLang="es-PA" sz="4000" b="1" dirty="0"/>
              <a:t>Animales con simetría bilateral</a:t>
            </a:r>
            <a:endParaRPr lang="en-US" altLang="es-PA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s-MX" altLang="es-PA" sz="2000" b="1" dirty="0" smtClean="0"/>
              <a:t>Tienen una tercera capa germinal:</a:t>
            </a:r>
            <a:endParaRPr lang="en-US" altLang="es-PA" sz="2000" b="1" dirty="0" smtClean="0"/>
          </a:p>
          <a:p>
            <a:pPr lvl="1" eaLnBrk="1" hangingPunct="1"/>
            <a:r>
              <a:rPr lang="es-MX" altLang="es-PA" sz="2000" b="1" dirty="0" smtClean="0"/>
              <a:t>El </a:t>
            </a:r>
            <a:r>
              <a:rPr lang="es-MX" altLang="es-PA" sz="2000" b="1" u="sng" dirty="0" smtClean="0"/>
              <a:t>mesodermo</a:t>
            </a:r>
            <a:r>
              <a:rPr lang="es-MX" altLang="es-PA" sz="2000" b="1" dirty="0" smtClean="0"/>
              <a:t> (capa encerrada entre el endodermo y el ectodermo).</a:t>
            </a:r>
            <a:endParaRPr lang="en-US" altLang="es-PA" sz="2000" b="1" dirty="0" smtClean="0"/>
          </a:p>
          <a:p>
            <a:pPr lvl="2" eaLnBrk="1" hangingPunct="1"/>
            <a:r>
              <a:rPr lang="es-MX" altLang="es-PA" sz="2000" b="1" dirty="0" smtClean="0"/>
              <a:t>Forma los músculos.</a:t>
            </a:r>
          </a:p>
          <a:p>
            <a:pPr lvl="2" eaLnBrk="1" hangingPunct="1"/>
            <a:r>
              <a:rPr lang="es-MX" altLang="es-PA" sz="2000" b="1" dirty="0" smtClean="0"/>
              <a:t>Cuando están presentes, forma los sistemas circulatorio y esquelético.</a:t>
            </a:r>
          </a:p>
          <a:p>
            <a:pPr lvl="2"/>
            <a:r>
              <a:rPr lang="es-MX" altLang="es-PA" sz="2000" b="1" dirty="0"/>
              <a:t>Presentan la </a:t>
            </a:r>
            <a:r>
              <a:rPr lang="es-MX" altLang="es-PA" sz="2000" b="1" u="sng" dirty="0" err="1"/>
              <a:t>cefalización</a:t>
            </a:r>
            <a:r>
              <a:rPr lang="es-MX" altLang="es-PA" sz="2000" b="1" dirty="0"/>
              <a:t> (la concentración de órganos sensoriales y un cerebro en una región definida de la cabeza) con un extremo </a:t>
            </a:r>
            <a:r>
              <a:rPr lang="es-MX" altLang="es-PA" sz="2000" b="1" i="1" dirty="0"/>
              <a:t>anterior </a:t>
            </a:r>
            <a:r>
              <a:rPr lang="es-MX" altLang="es-PA" sz="2000" b="1" dirty="0"/>
              <a:t>y regiones </a:t>
            </a:r>
            <a:r>
              <a:rPr lang="es-MX" altLang="es-PA" sz="2000" b="1" i="1" dirty="0"/>
              <a:t>posteriores</a:t>
            </a:r>
            <a:r>
              <a:rPr lang="es-MX" altLang="es-PA" sz="2000" b="1" i="1" dirty="0" smtClean="0"/>
              <a:t>.</a:t>
            </a:r>
          </a:p>
          <a:p>
            <a:r>
              <a:rPr lang="es-ES" altLang="es-PA" sz="2000" b="1" dirty="0"/>
              <a:t>Suelen moverse hacia adelante a través de su ambiente.</a:t>
            </a:r>
          </a:p>
          <a:p>
            <a:pPr lvl="1"/>
            <a:r>
              <a:rPr lang="es-ES" altLang="es-PA" sz="2000" b="1" dirty="0"/>
              <a:t>Por ejemplo, gusanos planos, gusanos redondos, artrópodos, anélidos, moluscos, equinodermos, cordados.</a:t>
            </a:r>
          </a:p>
          <a:p>
            <a:pPr lvl="2"/>
            <a:endParaRPr lang="en-US" altLang="es-PA" b="1" dirty="0"/>
          </a:p>
          <a:p>
            <a:pPr lvl="2" eaLnBrk="1" hangingPunct="1"/>
            <a:endParaRPr lang="en-US" altLang="es-PA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133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052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92723"/>
            <a:ext cx="8229600" cy="914400"/>
          </a:xfrm>
        </p:spPr>
        <p:txBody>
          <a:bodyPr/>
          <a:lstStyle/>
          <a:p>
            <a:pPr eaLnBrk="1" hangingPunct="1"/>
            <a:r>
              <a:rPr lang="es-MX" altLang="es-PA" sz="4000" b="1" dirty="0"/>
              <a:t>Cavidades corporales</a:t>
            </a:r>
            <a:endParaRPr lang="en-US" altLang="es-PA" sz="40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07123"/>
            <a:ext cx="7596554" cy="5029200"/>
          </a:xfrm>
        </p:spPr>
        <p:txBody>
          <a:bodyPr/>
          <a:lstStyle/>
          <a:p>
            <a:pPr eaLnBrk="1" hangingPunct="1"/>
            <a:r>
              <a:rPr lang="es-MX" altLang="es-PA" sz="2400" b="1" dirty="0" smtClean="0"/>
              <a:t>La mayoría de los animales bilaterales tienen cavidades corporales.</a:t>
            </a:r>
            <a:endParaRPr lang="en-US" altLang="es-PA" sz="2400" b="1" dirty="0" smtClean="0"/>
          </a:p>
          <a:p>
            <a:pPr eaLnBrk="1" hangingPunct="1"/>
            <a:r>
              <a:rPr lang="es-MX" altLang="es-PA" sz="2400" b="1" dirty="0" smtClean="0"/>
              <a:t>Una cavidad corporal puede servir para una variedad de funciones:</a:t>
            </a:r>
          </a:p>
          <a:p>
            <a:pPr lvl="1"/>
            <a:r>
              <a:rPr lang="es-ES" altLang="es-PA" sz="2200" b="1" dirty="0"/>
              <a:t>Actúa como un tipo de </a:t>
            </a:r>
            <a:r>
              <a:rPr lang="es-ES" altLang="es-PA" sz="2200" b="1" u="sng" dirty="0"/>
              <a:t>esqueleto</a:t>
            </a:r>
            <a:r>
              <a:rPr lang="es-ES" altLang="es-PA" sz="2200" b="1" dirty="0"/>
              <a:t> (brinda apoyo al cuerpo y un armazón que sirve </a:t>
            </a:r>
            <a:r>
              <a:rPr lang="es-ES" altLang="es-PA" sz="2200" b="1" u="sng" dirty="0"/>
              <a:t>de apoyo </a:t>
            </a:r>
            <a:r>
              <a:rPr lang="es-ES" altLang="es-PA" sz="2200" b="1" dirty="0"/>
              <a:t>para que puedan actuar los músculos).</a:t>
            </a:r>
          </a:p>
          <a:p>
            <a:pPr lvl="1"/>
            <a:r>
              <a:rPr lang="es-ES" altLang="es-PA" sz="2200" b="1" dirty="0"/>
              <a:t>Forma un </a:t>
            </a:r>
            <a:r>
              <a:rPr lang="es-ES" altLang="es-PA" sz="2200" b="1" u="sng" dirty="0"/>
              <a:t>amortiguador</a:t>
            </a:r>
            <a:r>
              <a:rPr lang="es-ES" altLang="es-PA" sz="2200" b="1" dirty="0"/>
              <a:t> de </a:t>
            </a:r>
            <a:r>
              <a:rPr lang="es-ES" altLang="es-PA" sz="2200" b="1" u="sng" dirty="0"/>
              <a:t>protección</a:t>
            </a:r>
            <a:r>
              <a:rPr lang="es-ES" altLang="es-PA" sz="2200" b="1" dirty="0"/>
              <a:t> entre los órganos internos y el mundo exterior.</a:t>
            </a:r>
          </a:p>
          <a:p>
            <a:pPr lvl="1"/>
            <a:r>
              <a:rPr lang="es-ES" altLang="es-PA" sz="2200" b="1" dirty="0"/>
              <a:t>Permite que los órganos </a:t>
            </a:r>
            <a:r>
              <a:rPr lang="es-ES" altLang="es-PA" sz="2200" b="1" dirty="0" smtClean="0"/>
              <a:t>tengan </a:t>
            </a:r>
            <a:r>
              <a:rPr lang="es-ES" altLang="es-PA" sz="2200" b="1" u="sng" dirty="0" smtClean="0"/>
              <a:t>movimiento</a:t>
            </a:r>
            <a:r>
              <a:rPr lang="es-ES" altLang="es-PA" sz="2200" b="1" dirty="0" smtClean="0"/>
              <a:t>, </a:t>
            </a:r>
            <a:r>
              <a:rPr lang="es-ES" altLang="es-PA" sz="2200" b="1" dirty="0"/>
              <a:t>de manera </a:t>
            </a:r>
            <a:r>
              <a:rPr lang="es-ES" altLang="es-PA" sz="2200" b="1" u="sng" dirty="0"/>
              <a:t>independiente</a:t>
            </a:r>
            <a:r>
              <a:rPr lang="es-ES" altLang="es-PA" sz="2200" b="1" dirty="0"/>
              <a:t>, en la pared corporal</a:t>
            </a:r>
            <a:r>
              <a:rPr lang="es-ES" altLang="es-PA" dirty="0"/>
              <a:t>.</a:t>
            </a:r>
          </a:p>
          <a:p>
            <a:pPr eaLnBrk="1" hangingPunct="1"/>
            <a:endParaRPr lang="en-US" altLang="es-PA" dirty="0" smtClean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1336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729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3070" y="309093"/>
            <a:ext cx="8915399" cy="1468800"/>
          </a:xfrm>
        </p:spPr>
        <p:txBody>
          <a:bodyPr/>
          <a:lstStyle/>
          <a:p>
            <a:r>
              <a:rPr lang="es-PA" b="1" dirty="0"/>
              <a:t>Cavidades del cuerpo humano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63070" y="1484282"/>
            <a:ext cx="8915399" cy="5611977"/>
          </a:xfrm>
        </p:spPr>
        <p:txBody>
          <a:bodyPr>
            <a:normAutofit/>
          </a:bodyPr>
          <a:lstStyle/>
          <a:p>
            <a:r>
              <a:rPr lang="es-PA" sz="2400" b="1" dirty="0" smtClean="0"/>
              <a:t>El </a:t>
            </a:r>
            <a:r>
              <a:rPr lang="es-PA" sz="2400" b="1" dirty="0"/>
              <a:t>cuerpo humano se divide en </a:t>
            </a:r>
            <a:r>
              <a:rPr lang="es-PA" sz="2400" b="1" u="sng" dirty="0"/>
              <a:t>dos regiones </a:t>
            </a:r>
            <a:r>
              <a:rPr lang="es-PA" sz="2400" b="1" dirty="0"/>
              <a:t>fundamentales </a:t>
            </a:r>
            <a:r>
              <a:rPr lang="es-PA" sz="2400" b="1" i="1" u="sng" dirty="0"/>
              <a:t>axial</a:t>
            </a:r>
            <a:r>
              <a:rPr lang="es-PA" sz="2400" b="1" dirty="0"/>
              <a:t> </a:t>
            </a:r>
            <a:r>
              <a:rPr lang="es-PA" sz="2400" b="1" dirty="0" smtClean="0"/>
              <a:t>y </a:t>
            </a:r>
            <a:r>
              <a:rPr lang="es-PA" sz="2400" b="1" i="1" u="sng" dirty="0" smtClean="0"/>
              <a:t>apendicular </a:t>
            </a:r>
            <a:endParaRPr lang="es-PA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La </a:t>
            </a:r>
            <a:r>
              <a:rPr lang="es-PA" sz="2400" b="1" i="1" u="sng" dirty="0"/>
              <a:t>parte axial</a:t>
            </a:r>
            <a:r>
              <a:rPr lang="es-PA" sz="2400" b="1" dirty="0"/>
              <a:t>, que conforma la mayor parte central de nuestro cuerpo, incluye la </a:t>
            </a:r>
            <a:r>
              <a:rPr lang="es-PA" sz="2400" b="1" u="sng" dirty="0"/>
              <a:t>cabeza</a:t>
            </a:r>
            <a:r>
              <a:rPr lang="es-PA" sz="2400" b="1" dirty="0"/>
              <a:t>, el </a:t>
            </a:r>
            <a:r>
              <a:rPr lang="es-PA" sz="2400" b="1" u="sng" dirty="0"/>
              <a:t>cuello</a:t>
            </a:r>
            <a:r>
              <a:rPr lang="es-PA" sz="2400" b="1" dirty="0"/>
              <a:t>, y el </a:t>
            </a:r>
            <a:r>
              <a:rPr lang="es-PA" sz="2400" b="1" u="sng" dirty="0" smtClean="0"/>
              <a:t>tronco</a:t>
            </a:r>
            <a:r>
              <a:rPr lang="es-PA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dirty="0" smtClean="0"/>
              <a:t>La </a:t>
            </a:r>
            <a:r>
              <a:rPr lang="es-PA" sz="2400" b="1" i="1" u="sng" dirty="0"/>
              <a:t>parte apendicular</a:t>
            </a:r>
            <a:r>
              <a:rPr lang="es-PA" sz="2400" b="1" u="sng" dirty="0"/>
              <a:t> </a:t>
            </a:r>
            <a:r>
              <a:rPr lang="es-PA" sz="2400" b="1" dirty="0"/>
              <a:t>consiste en </a:t>
            </a:r>
            <a:r>
              <a:rPr lang="es-PA" sz="2400" b="1" u="sng" dirty="0"/>
              <a:t>las extremidades </a:t>
            </a:r>
            <a:r>
              <a:rPr lang="es-PA" sz="2400" b="1" dirty="0"/>
              <a:t>que están unidas a la parte axial.</a:t>
            </a:r>
            <a:br>
              <a:rPr lang="es-PA" sz="2400" b="1" dirty="0"/>
            </a:br>
            <a:endParaRPr lang="es-P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b="1" u="sng" dirty="0" smtClean="0"/>
              <a:t>Dentro </a:t>
            </a:r>
            <a:r>
              <a:rPr lang="es-PA" sz="2400" b="1" u="sng" dirty="0"/>
              <a:t>de la parte axial </a:t>
            </a:r>
            <a:r>
              <a:rPr lang="es-PA" sz="2400" b="1" dirty="0"/>
              <a:t>del cuerpo existen dos grandes cavidades llamadas </a:t>
            </a:r>
            <a:r>
              <a:rPr lang="es-PA" sz="2400" b="1" i="1" u="sng" dirty="0"/>
              <a:t>cavidad corporal dorsal</a:t>
            </a:r>
            <a:r>
              <a:rPr lang="es-PA" sz="2400" b="1" u="sng" dirty="0"/>
              <a:t> </a:t>
            </a:r>
            <a:r>
              <a:rPr lang="es-PA" sz="2400" b="1" dirty="0"/>
              <a:t>y </a:t>
            </a:r>
            <a:r>
              <a:rPr lang="es-PA" sz="2400" b="1" i="1" u="sng" dirty="0"/>
              <a:t>cavidad corporal ventral</a:t>
            </a:r>
            <a:r>
              <a:rPr lang="es-PA" sz="2400" b="1" dirty="0"/>
              <a:t>. Estas cavidades no están comunicadas con el exterior y contienen </a:t>
            </a:r>
            <a:r>
              <a:rPr lang="es-PA" sz="2400" b="1" dirty="0" smtClean="0"/>
              <a:t>órganos</a:t>
            </a:r>
            <a:r>
              <a:rPr lang="es-PA" sz="2400" dirty="0"/>
              <a:t/>
            </a:r>
            <a:br>
              <a:rPr lang="es-PA" sz="2400" dirty="0"/>
            </a:b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4261371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7654" y="556394"/>
            <a:ext cx="8915399" cy="1468800"/>
          </a:xfrm>
        </p:spPr>
        <p:txBody>
          <a:bodyPr/>
          <a:lstStyle/>
          <a:p>
            <a:r>
              <a:rPr lang="es-PA" b="1" dirty="0"/>
              <a:t>Cavidad corporal </a:t>
            </a:r>
            <a:r>
              <a:rPr lang="es-PA" b="1" u="sng" dirty="0" smtClean="0"/>
              <a:t>VENTRAL</a:t>
            </a:r>
            <a:r>
              <a:rPr lang="es-PA" b="1" dirty="0"/>
              <a:t/>
            </a:r>
            <a:br>
              <a:rPr lang="es-PA" b="1" dirty="0"/>
            </a:b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77655" y="1458524"/>
            <a:ext cx="8915399" cy="48070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PA" sz="2800" b="1" dirty="0" smtClean="0"/>
              <a:t>La </a:t>
            </a:r>
            <a:r>
              <a:rPr lang="es-PA" sz="2800" b="1" dirty="0"/>
              <a:t>mas grande y anterior de las cavidades cerradas del cuerpo es la cavidad ventral y al igual que la cavidad dorsal se puede dividir en dos partes: la </a:t>
            </a:r>
            <a:r>
              <a:rPr lang="es-PA" sz="2800" b="1" u="sng" dirty="0"/>
              <a:t>cavidad torácica</a:t>
            </a:r>
            <a:r>
              <a:rPr lang="es-PA" sz="2800" b="1" dirty="0"/>
              <a:t> y la </a:t>
            </a:r>
            <a:r>
              <a:rPr lang="es-PA" sz="2800" b="1" u="sng" dirty="0"/>
              <a:t>cavidad </a:t>
            </a:r>
            <a:r>
              <a:rPr lang="es-PA" sz="2800" b="1" u="sng" dirty="0" err="1"/>
              <a:t>abdominopélvica</a:t>
            </a:r>
            <a:r>
              <a:rPr lang="es-PA" sz="2800" b="1" dirty="0"/>
              <a:t>. La cavidad corporal ventral alberga un grupo de órganos internos que se conocen colectivamente como vísceras.</a:t>
            </a:r>
          </a:p>
          <a:p>
            <a:pPr algn="just"/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551912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2860" y="261039"/>
            <a:ext cx="8911687" cy="1280890"/>
          </a:xfrm>
        </p:spPr>
        <p:txBody>
          <a:bodyPr/>
          <a:lstStyle/>
          <a:p>
            <a:r>
              <a:rPr lang="es-PA" dirty="0" smtClean="0"/>
              <a:t>Cavidades mayores del cuerpo</a:t>
            </a:r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94" y="901484"/>
            <a:ext cx="7597089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210" y="555332"/>
            <a:ext cx="4431667" cy="1468800"/>
          </a:xfrm>
        </p:spPr>
        <p:txBody>
          <a:bodyPr/>
          <a:lstStyle/>
          <a:p>
            <a:r>
              <a:rPr lang="es-PA" b="1" dirty="0"/>
              <a:t>La parte superior o </a:t>
            </a:r>
            <a:r>
              <a:rPr lang="es-PA" b="1" u="sng" dirty="0" smtClean="0"/>
              <a:t>TORÁCICA</a:t>
            </a:r>
            <a:r>
              <a:rPr lang="es-PA" b="1" dirty="0" smtClean="0"/>
              <a:t> </a:t>
            </a: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57047" y="1107583"/>
            <a:ext cx="5197941" cy="52545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PA" sz="2800" b="1" dirty="0"/>
              <a:t>E</a:t>
            </a:r>
            <a:r>
              <a:rPr lang="es-PA" sz="2800" b="1" dirty="0" smtClean="0"/>
              <a:t>stá </a:t>
            </a:r>
            <a:r>
              <a:rPr lang="es-PA" sz="2800" b="1" dirty="0"/>
              <a:t>rodeada por las costillas y los músculos del pecho y a su vez se subdivide en </a:t>
            </a:r>
            <a:r>
              <a:rPr lang="es-PA" sz="2800" b="1" u="sng" dirty="0"/>
              <a:t>cavidades pleurales</a:t>
            </a:r>
            <a:r>
              <a:rPr lang="es-PA" sz="2800" b="1" dirty="0"/>
              <a:t> (laterales) cada una de las cuales contiene un pulmón, y la </a:t>
            </a:r>
            <a:r>
              <a:rPr lang="es-PA" sz="2800" b="1" u="sng" dirty="0"/>
              <a:t>parte media o mediastino</a:t>
            </a:r>
            <a:r>
              <a:rPr lang="es-PA" sz="2800" b="1" dirty="0"/>
              <a:t>. En la parte inferior del mediastino está la </a:t>
            </a:r>
            <a:r>
              <a:rPr lang="es-PA" sz="2800" b="1" u="sng" dirty="0"/>
              <a:t>cavidad </a:t>
            </a:r>
            <a:r>
              <a:rPr lang="es-PA" sz="2800" b="1" u="sng" dirty="0" smtClean="0"/>
              <a:t>pericárdica </a:t>
            </a:r>
            <a:r>
              <a:rPr lang="es-PA" sz="2800" b="1" dirty="0"/>
              <a:t>que contiene al corazón.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56" y="2131634"/>
            <a:ext cx="3641852" cy="41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589" y="-240697"/>
            <a:ext cx="8915399" cy="1468800"/>
          </a:xfrm>
        </p:spPr>
        <p:txBody>
          <a:bodyPr/>
          <a:lstStyle/>
          <a:p>
            <a:r>
              <a:rPr lang="es-PA" b="1" dirty="0"/>
              <a:t>La cavidad </a:t>
            </a:r>
            <a:r>
              <a:rPr lang="es-PA" b="1" u="sng" dirty="0" smtClean="0"/>
              <a:t>ABDOMINOPÉLVICA</a:t>
            </a:r>
            <a:r>
              <a:rPr lang="es-PA" b="1" dirty="0" smtClean="0"/>
              <a:t> </a:t>
            </a: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12890" y="1228103"/>
            <a:ext cx="10187188" cy="42691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PA" sz="2400" b="1" dirty="0" smtClean="0"/>
              <a:t>La cavidad torácica está </a:t>
            </a:r>
            <a:r>
              <a:rPr lang="es-PA" sz="2400" b="1" dirty="0"/>
              <a:t>separada de la otra cavidad inferior, la </a:t>
            </a:r>
            <a:r>
              <a:rPr lang="es-PA" sz="2400" b="1" u="sng" dirty="0" err="1"/>
              <a:t>abdominopélvica</a:t>
            </a:r>
            <a:r>
              <a:rPr lang="es-PA" sz="2400" b="1" dirty="0"/>
              <a:t> por el </a:t>
            </a:r>
            <a:r>
              <a:rPr lang="es-PA" sz="2400" b="1" u="sng" dirty="0"/>
              <a:t>diafragma</a:t>
            </a:r>
            <a:r>
              <a:rPr lang="es-PA" sz="2400" b="1" dirty="0"/>
              <a:t>, un músculo en forma de domo que es decisivo en la respiración. Esta cavidad </a:t>
            </a:r>
            <a:r>
              <a:rPr lang="es-PA" sz="2400" b="1" dirty="0" err="1"/>
              <a:t>abdominopélvica</a:t>
            </a:r>
            <a:r>
              <a:rPr lang="es-PA" sz="2400" b="1" dirty="0"/>
              <a:t>, como se desprende del nombre, tiene </a:t>
            </a:r>
            <a:r>
              <a:rPr lang="es-PA" sz="2400" b="1" u="sng" dirty="0"/>
              <a:t>dos partes</a:t>
            </a:r>
            <a:r>
              <a:rPr lang="es-PA" sz="2400" b="1" dirty="0"/>
              <a:t> pero en este caso no están separadas físicamente por músculo o membrana alguna. Estas partes son: la </a:t>
            </a:r>
            <a:r>
              <a:rPr lang="es-PA" sz="2400" b="1" u="sng" dirty="0"/>
              <a:t>cavidad abdominal </a:t>
            </a:r>
            <a:r>
              <a:rPr lang="es-PA" sz="2400" b="1" dirty="0"/>
              <a:t>(superior) que contiene el estómago, los intestinos, el hígado, el bazo y otros órganos; y la </a:t>
            </a:r>
            <a:r>
              <a:rPr lang="es-PA" sz="2400" b="1" u="sng" dirty="0"/>
              <a:t>cavidad pélvica </a:t>
            </a:r>
            <a:r>
              <a:rPr lang="es-PA" sz="2400" b="1" dirty="0"/>
              <a:t>(inferior) que se encuentra dentro de la pelvis ósea y contiene la vejiga, algunos de los órganos reproductivos y el recto.</a:t>
            </a:r>
          </a:p>
        </p:txBody>
      </p:sp>
    </p:spTree>
    <p:extLst>
      <p:ext uri="{BB962C8B-B14F-4D97-AF65-F5344CB8AC3E}">
        <p14:creationId xmlns:p14="http://schemas.microsoft.com/office/powerpoint/2010/main" val="45013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1739" y="3070426"/>
            <a:ext cx="2917227" cy="1280890"/>
          </a:xfrm>
        </p:spPr>
        <p:txBody>
          <a:bodyPr/>
          <a:lstStyle/>
          <a:p>
            <a:r>
              <a:rPr lang="es-PA" b="1" dirty="0" smtClean="0"/>
              <a:t>POSICIÓN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4049488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328" y="450761"/>
            <a:ext cx="8915399" cy="1468800"/>
          </a:xfrm>
        </p:spPr>
        <p:txBody>
          <a:bodyPr>
            <a:normAutofit/>
          </a:bodyPr>
          <a:lstStyle/>
          <a:p>
            <a:r>
              <a:rPr lang="es-PA" b="1" dirty="0" smtClean="0"/>
              <a:t>Cavidades </a:t>
            </a:r>
            <a:r>
              <a:rPr lang="es-PA" b="1" u="sng" dirty="0" smtClean="0"/>
              <a:t>DORSALES</a:t>
            </a:r>
            <a:r>
              <a:rPr lang="es-PA" b="1" dirty="0" smtClean="0"/>
              <a:t>.</a:t>
            </a:r>
            <a:br>
              <a:rPr lang="es-PA" b="1" dirty="0" smtClean="0"/>
            </a:br>
            <a:r>
              <a:rPr lang="es-PA" b="1" dirty="0" smtClean="0"/>
              <a:t>La </a:t>
            </a:r>
            <a:r>
              <a:rPr lang="es-PA" b="1" dirty="0"/>
              <a:t>cavidad </a:t>
            </a:r>
            <a:r>
              <a:rPr lang="es-PA" b="1" u="sng" dirty="0" smtClean="0"/>
              <a:t>craneal y espinal</a:t>
            </a:r>
            <a:r>
              <a:rPr lang="es-PA" b="1" dirty="0" smtClean="0"/>
              <a:t> </a:t>
            </a: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51329" y="2086558"/>
            <a:ext cx="8915399" cy="42960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PA" sz="2800" b="1" dirty="0" smtClean="0"/>
              <a:t>La </a:t>
            </a:r>
            <a:r>
              <a:rPr lang="es-PA" sz="2800" b="1" u="sng" dirty="0" smtClean="0"/>
              <a:t>craneal</a:t>
            </a:r>
            <a:r>
              <a:rPr lang="es-PA" sz="2800" b="1" dirty="0" smtClean="0"/>
              <a:t> envuelve </a:t>
            </a:r>
            <a:r>
              <a:rPr lang="es-PA" sz="2800" b="1" dirty="0"/>
              <a:t>el </a:t>
            </a:r>
            <a:r>
              <a:rPr lang="es-PA" sz="2800" b="1" u="sng" dirty="0"/>
              <a:t>cerebro</a:t>
            </a:r>
            <a:r>
              <a:rPr lang="es-PA" sz="2800" b="1" dirty="0"/>
              <a:t> mientras que la cavidad </a:t>
            </a:r>
            <a:r>
              <a:rPr lang="es-PA" sz="2800" b="1" u="sng" dirty="0"/>
              <a:t>espinal</a:t>
            </a:r>
            <a:r>
              <a:rPr lang="es-PA" sz="2800" b="1" dirty="0"/>
              <a:t>, que corre dentro de la estructura ósea de las vértebras, encierra la frágil </a:t>
            </a:r>
            <a:r>
              <a:rPr lang="es-PA" sz="2800" b="1" u="sng" dirty="0"/>
              <a:t>médula espinal</a:t>
            </a:r>
            <a:r>
              <a:rPr lang="es-PA" sz="2800" b="1" dirty="0"/>
              <a:t>. Como la médula espinal es una continuación del cerebro las cavidades craneal y vertebral se continúan una a la otra.</a:t>
            </a:r>
          </a:p>
        </p:txBody>
      </p:sp>
    </p:spTree>
    <p:extLst>
      <p:ext uri="{BB962C8B-B14F-4D97-AF65-F5344CB8AC3E}">
        <p14:creationId xmlns:p14="http://schemas.microsoft.com/office/powerpoint/2010/main" val="502531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366202"/>
            <a:ext cx="5404856" cy="1280890"/>
          </a:xfrm>
        </p:spPr>
        <p:txBody>
          <a:bodyPr/>
          <a:lstStyle/>
          <a:p>
            <a:r>
              <a:rPr lang="es-PA" b="1" dirty="0" smtClean="0"/>
              <a:t>Cavidades </a:t>
            </a:r>
            <a:r>
              <a:rPr lang="es-PA" b="1" u="sng" dirty="0" smtClean="0"/>
              <a:t>craneales</a:t>
            </a:r>
            <a:endParaRPr lang="es-PA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7" y="1647092"/>
            <a:ext cx="6291048" cy="43785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03076" y="1647092"/>
            <a:ext cx="5172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A" sz="2400" b="1" u="sng" smtClean="0"/>
              <a:t>Cavidad corporal dorsal</a:t>
            </a:r>
          </a:p>
          <a:p>
            <a:pPr>
              <a:lnSpc>
                <a:spcPct val="150000"/>
              </a:lnSpc>
            </a:pPr>
            <a:r>
              <a:rPr lang="es-PA" sz="2400" b="1" smtClean="0"/>
              <a:t>Protege los órganos del delicado sistema nervioso y se puede subdividir en dos partes: la </a:t>
            </a:r>
            <a:r>
              <a:rPr lang="es-PA" sz="2400" b="1" u="sng" smtClean="0"/>
              <a:t>cavidad craneal </a:t>
            </a:r>
            <a:r>
              <a:rPr lang="es-PA" sz="2400" b="1" smtClean="0"/>
              <a:t>y la </a:t>
            </a:r>
            <a:r>
              <a:rPr lang="es-PA" sz="2400" b="1" u="sng" smtClean="0"/>
              <a:t>cavidad vertebral o espinal.</a:t>
            </a:r>
            <a:endParaRPr lang="es-PA" sz="2400" b="1" u="sng" dirty="0"/>
          </a:p>
        </p:txBody>
      </p:sp>
    </p:spTree>
    <p:extLst>
      <p:ext uri="{BB962C8B-B14F-4D97-AF65-F5344CB8AC3E}">
        <p14:creationId xmlns:p14="http://schemas.microsoft.com/office/powerpoint/2010/main" val="410540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9284" y="144343"/>
            <a:ext cx="8915399" cy="1468800"/>
          </a:xfrm>
        </p:spPr>
        <p:txBody>
          <a:bodyPr/>
          <a:lstStyle/>
          <a:p>
            <a:r>
              <a:rPr lang="es-PA" b="1" dirty="0" smtClean="0"/>
              <a:t>OTRAS CAVIDADES DEL CUERPO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16859" y="1257574"/>
            <a:ext cx="9634165" cy="5439439"/>
          </a:xfrm>
        </p:spPr>
        <p:txBody>
          <a:bodyPr>
            <a:normAutofit/>
          </a:bodyPr>
          <a:lstStyle/>
          <a:p>
            <a:r>
              <a:rPr lang="es-PA" sz="3100" b="1" dirty="0" smtClean="0"/>
              <a:t>Además </a:t>
            </a:r>
            <a:r>
              <a:rPr lang="es-PA" sz="3100" b="1" dirty="0"/>
              <a:t>de las grandes cavidades cerradas hay algunas cavidades pequeñas, la mayoría en la cabeza y muy comúnmente abiertas al exterior.</a:t>
            </a:r>
          </a:p>
          <a:p>
            <a:r>
              <a:rPr lang="es-PA" sz="3100" b="1" dirty="0"/>
              <a:t>1.	</a:t>
            </a:r>
            <a:r>
              <a:rPr lang="es-PA" sz="3100" b="1" u="sng" dirty="0"/>
              <a:t>La cavidad oral</a:t>
            </a:r>
            <a:r>
              <a:rPr lang="es-PA" sz="3100" b="1" dirty="0"/>
              <a:t>: llamada usualmente boca contiene los dientes y la lengua.</a:t>
            </a:r>
          </a:p>
          <a:p>
            <a:r>
              <a:rPr lang="es-PA" sz="3100" b="1" dirty="0"/>
              <a:t>2.	</a:t>
            </a:r>
            <a:r>
              <a:rPr lang="es-PA" sz="3100" b="1" u="sng" dirty="0"/>
              <a:t>Cavidad nasal: </a:t>
            </a:r>
            <a:r>
              <a:rPr lang="es-PA" sz="3100" b="1" dirty="0"/>
              <a:t>que está dentro y posterior a la nariz </a:t>
            </a:r>
            <a:r>
              <a:rPr lang="es-PA" sz="3100" b="1" dirty="0">
                <a:solidFill>
                  <a:schemeClr val="tx1"/>
                </a:solidFill>
              </a:rPr>
              <a:t>formando parte de los conductos respiratorios.</a:t>
            </a:r>
          </a:p>
          <a:p>
            <a:r>
              <a:rPr lang="es-PA" sz="3100" b="1" u="sng" dirty="0" smtClean="0">
                <a:solidFill>
                  <a:schemeClr val="tx1"/>
                </a:solidFill>
              </a:rPr>
              <a:t>3. Cavidades </a:t>
            </a:r>
            <a:r>
              <a:rPr lang="es-PA" sz="3100" b="1" u="sng" dirty="0">
                <a:solidFill>
                  <a:schemeClr val="tx1"/>
                </a:solidFill>
              </a:rPr>
              <a:t>orbitales: </a:t>
            </a:r>
            <a:r>
              <a:rPr lang="es-PA" sz="3100" b="1" dirty="0">
                <a:solidFill>
                  <a:schemeClr val="tx1"/>
                </a:solidFill>
              </a:rPr>
              <a:t>donde están alojados los ojos en su parte </a:t>
            </a:r>
            <a:r>
              <a:rPr lang="es-PA" sz="3100" b="1" dirty="0" smtClean="0">
                <a:solidFill>
                  <a:schemeClr val="tx1"/>
                </a:solidFill>
              </a:rPr>
              <a:t>anterior.</a:t>
            </a:r>
          </a:p>
          <a:p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99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9060" y="0"/>
            <a:ext cx="8915399" cy="1468800"/>
          </a:xfrm>
        </p:spPr>
        <p:txBody>
          <a:bodyPr/>
          <a:lstStyle/>
          <a:p>
            <a:r>
              <a:rPr lang="es-PA" dirty="0" smtClean="0"/>
              <a:t>Otras.</a:t>
            </a: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83150" y="1894511"/>
            <a:ext cx="8915399" cy="3797951"/>
          </a:xfrm>
        </p:spPr>
        <p:txBody>
          <a:bodyPr>
            <a:normAutofit/>
          </a:bodyPr>
          <a:lstStyle/>
          <a:p>
            <a:r>
              <a:rPr lang="es-PA" sz="2800" b="1" u="sng" dirty="0">
                <a:solidFill>
                  <a:schemeClr val="tx1"/>
                </a:solidFill>
              </a:rPr>
              <a:t>4. Cavidades del oído medio: </a:t>
            </a:r>
            <a:r>
              <a:rPr lang="es-PA" sz="2800" b="1" dirty="0">
                <a:solidFill>
                  <a:schemeClr val="tx1"/>
                </a:solidFill>
              </a:rPr>
              <a:t>están talladas dentro del cráneo y se ubican medial a los tímpanos.</a:t>
            </a:r>
          </a:p>
          <a:p>
            <a:r>
              <a:rPr lang="es-PA" sz="2800" b="1" dirty="0">
                <a:solidFill>
                  <a:schemeClr val="tx1"/>
                </a:solidFill>
              </a:rPr>
              <a:t>5. </a:t>
            </a:r>
            <a:r>
              <a:rPr lang="es-PA" sz="2800" b="1" u="sng" dirty="0">
                <a:solidFill>
                  <a:schemeClr val="tx1"/>
                </a:solidFill>
              </a:rPr>
              <a:t>Cavidades sinoviales:  </a:t>
            </a:r>
            <a:r>
              <a:rPr lang="es-PA" sz="2800" b="1" dirty="0">
                <a:solidFill>
                  <a:schemeClr val="tx1"/>
                </a:solidFill>
              </a:rPr>
              <a:t>son cavidades que están en algunas de las articulaciones óseas rodeadas por cápsulas fibrosas y contienen un lubricante líquido que reduce el rozamiento entre los huesos cuando se mueven unos con respecto a otros.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92249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1670" y="2189966"/>
            <a:ext cx="5313947" cy="1280890"/>
          </a:xfrm>
        </p:spPr>
        <p:txBody>
          <a:bodyPr>
            <a:noAutofit/>
          </a:bodyPr>
          <a:lstStyle/>
          <a:p>
            <a:r>
              <a:rPr lang="es-PA" sz="8000" b="1" dirty="0" smtClean="0"/>
              <a:t>MUCHAS GRACIAS</a:t>
            </a:r>
            <a:endParaRPr lang="es-PA" sz="8000" b="1" dirty="0"/>
          </a:p>
        </p:txBody>
      </p:sp>
    </p:spTree>
    <p:extLst>
      <p:ext uri="{BB962C8B-B14F-4D97-AF65-F5344CB8AC3E}">
        <p14:creationId xmlns:p14="http://schemas.microsoft.com/office/powerpoint/2010/main" val="348656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9309" y="750212"/>
            <a:ext cx="8915399" cy="1468800"/>
          </a:xfrm>
        </p:spPr>
        <p:txBody>
          <a:bodyPr/>
          <a:lstStyle/>
          <a:p>
            <a:r>
              <a:rPr lang="es-PA" dirty="0"/>
              <a:t>TERMINOLOGÍA ANATÓMICA.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79309" y="2347715"/>
            <a:ext cx="8915399" cy="3643182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400" dirty="0"/>
              <a:t>Debido a que el individuo es capaz de adoptar diversas posiciones con el cuerpo, se </a:t>
            </a:r>
            <a:r>
              <a:rPr lang="es-PA" sz="2400" dirty="0" smtClean="0"/>
              <a:t>hizo </a:t>
            </a:r>
            <a:r>
              <a:rPr lang="es-PA" sz="2400" dirty="0"/>
              <a:t>necesario en anatomía buscar una </a:t>
            </a:r>
            <a:r>
              <a:rPr lang="es-PA" sz="2400" b="1" dirty="0"/>
              <a:t>posición única </a:t>
            </a:r>
            <a:r>
              <a:rPr lang="es-PA" sz="2400" dirty="0"/>
              <a:t>que permitiera la </a:t>
            </a:r>
            <a:r>
              <a:rPr lang="es-PA" sz="2400" b="1" dirty="0" smtClean="0"/>
              <a:t>descripción (punto de referencia)</a:t>
            </a:r>
            <a:r>
              <a:rPr lang="es-PA" sz="2400" dirty="0" smtClean="0"/>
              <a:t>. </a:t>
            </a:r>
            <a:r>
              <a:rPr lang="es-PA" sz="2400" dirty="0"/>
              <a:t>Una vez definida existe la posibilidad de establecer la </a:t>
            </a:r>
            <a:r>
              <a:rPr lang="es-PA" sz="2400" b="1" dirty="0"/>
              <a:t>ubicación y localización </a:t>
            </a:r>
            <a:r>
              <a:rPr lang="es-PA" sz="2400" dirty="0"/>
              <a:t>de cada una de las partes, órganos y cavidades del cuerpo humano.  </a:t>
            </a:r>
          </a:p>
          <a:p>
            <a:pPr algn="just"/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4919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4473" y="412124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La Posición anatómica de referencia requiere varias condiciones: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4473" y="2061357"/>
            <a:ext cx="8231447" cy="399260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PA" dirty="0"/>
              <a:t>•	</a:t>
            </a:r>
            <a:r>
              <a:rPr lang="es-PA" sz="2200" dirty="0"/>
              <a:t> </a:t>
            </a:r>
            <a:r>
              <a:rPr lang="es-PA" sz="2600" b="1" dirty="0"/>
              <a:t>Se define como la posición que adopta el </a:t>
            </a:r>
            <a:r>
              <a:rPr lang="es-PA" sz="2600" b="1" dirty="0" smtClean="0"/>
              <a:t>cuerpo humano </a:t>
            </a:r>
            <a:r>
              <a:rPr lang="es-PA" sz="2600" b="1" dirty="0"/>
              <a:t>en el espacio con el fin de estudiarlo anatómicamente, y </a:t>
            </a:r>
            <a:r>
              <a:rPr lang="es-PA" sz="2600" b="1" dirty="0" smtClean="0"/>
              <a:t>que considera: </a:t>
            </a:r>
            <a:endParaRPr lang="es-PA" sz="26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Estar </a:t>
            </a:r>
            <a:r>
              <a:rPr lang="es-PA" sz="2600" b="1" dirty="0">
                <a:solidFill>
                  <a:schemeClr val="tx1"/>
                </a:solidFill>
              </a:rPr>
              <a:t>de pie 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Cabeza </a:t>
            </a:r>
            <a:r>
              <a:rPr lang="es-PA" sz="2600" b="1" dirty="0">
                <a:solidFill>
                  <a:schemeClr val="tx1"/>
                </a:solidFill>
              </a:rPr>
              <a:t>erecta, sin inclinación 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Ojos </a:t>
            </a:r>
            <a:r>
              <a:rPr lang="es-PA" sz="2600" b="1" dirty="0">
                <a:solidFill>
                  <a:schemeClr val="tx1"/>
                </a:solidFill>
              </a:rPr>
              <a:t>abiertos, mirando al frente y al mismo nivel 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Brazos </a:t>
            </a:r>
            <a:r>
              <a:rPr lang="es-PA" sz="2600" b="1" dirty="0">
                <a:solidFill>
                  <a:schemeClr val="tx1"/>
                </a:solidFill>
              </a:rPr>
              <a:t>extendidos a los lados del cuerpo 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Palmas </a:t>
            </a:r>
            <a:r>
              <a:rPr lang="es-PA" sz="2600" b="1" dirty="0">
                <a:solidFill>
                  <a:schemeClr val="tx1"/>
                </a:solidFill>
              </a:rPr>
              <a:t>hacia adelante (dedo pulgar hacia el exterior) 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Piernas </a:t>
            </a:r>
            <a:r>
              <a:rPr lang="es-PA" sz="2600" b="1" dirty="0">
                <a:solidFill>
                  <a:schemeClr val="tx1"/>
                </a:solidFill>
              </a:rPr>
              <a:t>extendidas y ligeramente separadas. </a:t>
            </a:r>
            <a:endParaRPr lang="es-PA" sz="26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600" b="1" dirty="0" smtClean="0">
                <a:solidFill>
                  <a:schemeClr val="tx1"/>
                </a:solidFill>
              </a:rPr>
              <a:t>Pies </a:t>
            </a:r>
            <a:r>
              <a:rPr lang="es-PA" sz="2600" b="1" dirty="0">
                <a:solidFill>
                  <a:schemeClr val="tx1"/>
                </a:solidFill>
              </a:rPr>
              <a:t>paralelos.  </a:t>
            </a:r>
          </a:p>
          <a:p>
            <a:r>
              <a:rPr lang="es-PA" dirty="0"/>
              <a:t> </a:t>
            </a:r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20" y="2061357"/>
            <a:ext cx="1819557" cy="44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6452" y="-248714"/>
            <a:ext cx="8915399" cy="1227508"/>
          </a:xfrm>
        </p:spPr>
        <p:txBody>
          <a:bodyPr/>
          <a:lstStyle/>
          <a:p>
            <a:r>
              <a:rPr lang="es-PA" b="1" dirty="0" smtClean="0"/>
              <a:t>Terminología anatómica</a:t>
            </a:r>
            <a:endParaRPr lang="es-PA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08565" y="1220086"/>
            <a:ext cx="9727120" cy="53223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PA" sz="2400" dirty="0" smtClean="0"/>
              <a:t>Los </a:t>
            </a:r>
            <a:r>
              <a:rPr lang="es-PA" sz="2400" dirty="0"/>
              <a:t>términos anatómicos son utilizados para determinar la </a:t>
            </a:r>
            <a:r>
              <a:rPr lang="es-PA" sz="2400" b="1" u="sng" dirty="0"/>
              <a:t>posición</a:t>
            </a:r>
            <a:r>
              <a:rPr lang="es-PA" sz="2400" dirty="0"/>
              <a:t> de una estructura </a:t>
            </a:r>
            <a:r>
              <a:rPr lang="es-PA" sz="2400" b="1" dirty="0"/>
              <a:t>(</a:t>
            </a:r>
            <a:r>
              <a:rPr lang="es-PA" sz="2400" b="1" u="sng" dirty="0"/>
              <a:t>localización y ubicación</a:t>
            </a:r>
            <a:r>
              <a:rPr lang="es-PA" sz="2400" b="1" dirty="0"/>
              <a:t>) </a:t>
            </a:r>
            <a:r>
              <a:rPr lang="es-PA" sz="2400" dirty="0"/>
              <a:t>y la </a:t>
            </a:r>
            <a:r>
              <a:rPr lang="es-PA" sz="2400" b="1" u="sng" dirty="0"/>
              <a:t>relación espacial</a:t>
            </a:r>
            <a:r>
              <a:rPr lang="es-PA" sz="2400" b="1" dirty="0"/>
              <a:t> </a:t>
            </a:r>
            <a:r>
              <a:rPr lang="es-PA" sz="2400" dirty="0"/>
              <a:t>de sus componentes </a:t>
            </a:r>
            <a:r>
              <a:rPr lang="es-PA" sz="2400" b="1" dirty="0"/>
              <a:t>(</a:t>
            </a:r>
            <a:r>
              <a:rPr lang="es-PA" sz="2400" b="1" u="sng" dirty="0"/>
              <a:t>disposición</a:t>
            </a:r>
            <a:r>
              <a:rPr lang="es-PA" sz="2400" b="1" dirty="0"/>
              <a:t>); </a:t>
            </a:r>
            <a:r>
              <a:rPr lang="es-PA" sz="2400" dirty="0"/>
              <a:t>expresar la </a:t>
            </a:r>
            <a:r>
              <a:rPr lang="es-PA" sz="2400" b="1" u="sng" dirty="0"/>
              <a:t>dirección</a:t>
            </a:r>
            <a:r>
              <a:rPr lang="es-PA" sz="2400" dirty="0"/>
              <a:t> que tiene un componente del cuerpo </a:t>
            </a:r>
            <a:r>
              <a:rPr lang="es-PA" sz="2400" b="1" dirty="0"/>
              <a:t>(</a:t>
            </a:r>
            <a:r>
              <a:rPr lang="es-PA" sz="2400" b="1" u="sng" dirty="0"/>
              <a:t>orientación</a:t>
            </a:r>
            <a:r>
              <a:rPr lang="es-PA" sz="2400" b="1" dirty="0"/>
              <a:t>) </a:t>
            </a:r>
            <a:r>
              <a:rPr lang="es-PA" sz="2400" dirty="0"/>
              <a:t>y su </a:t>
            </a:r>
            <a:r>
              <a:rPr lang="es-PA" sz="2400" b="1" u="sng" dirty="0"/>
              <a:t>relación con otras estructuras</a:t>
            </a:r>
            <a:r>
              <a:rPr lang="es-PA" sz="2400" b="1" dirty="0"/>
              <a:t> </a:t>
            </a:r>
            <a:r>
              <a:rPr lang="es-PA" sz="2400" dirty="0"/>
              <a:t>vecinas, y finalmente para manifestar el </a:t>
            </a:r>
            <a:r>
              <a:rPr lang="es-PA" sz="2400" b="1" u="sng" dirty="0"/>
              <a:t>sentido de sus movimientos</a:t>
            </a:r>
            <a:r>
              <a:rPr lang="es-PA" sz="2400" dirty="0"/>
              <a:t>. Podríamos añadir que sirven principalmente para evitar descripciones complicadas al utilizar un </a:t>
            </a:r>
            <a:r>
              <a:rPr lang="es-PA" sz="2400" b="1" dirty="0"/>
              <a:t>lenguaje anatómico objetivo y descriptivo</a:t>
            </a:r>
            <a:r>
              <a:rPr lang="es-PA" sz="2400" dirty="0"/>
              <a:t>, lo que promoverá una mejor comunicación y comprensión de esta </a:t>
            </a:r>
            <a:r>
              <a:rPr lang="es-PA" sz="2400" dirty="0" smtClean="0"/>
              <a:t>Ciencia. 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9776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8935" y="429243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TERMINOS DE POSICION Y DIRECCION.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43063" y="1346533"/>
            <a:ext cx="9500384" cy="4593964"/>
          </a:xfrm>
        </p:spPr>
        <p:txBody>
          <a:bodyPr>
            <a:noAutofit/>
          </a:bodyPr>
          <a:lstStyle/>
          <a:p>
            <a:pPr algn="just"/>
            <a:r>
              <a:rPr lang="es-PA" sz="2400" b="1" dirty="0" smtClean="0"/>
              <a:t>1</a:t>
            </a:r>
            <a:r>
              <a:rPr lang="es-PA" sz="2400" b="1" dirty="0"/>
              <a:t>. SUPERIOR O CRANEAL: situado más alto o cerca de la cabeza. </a:t>
            </a:r>
          </a:p>
          <a:p>
            <a:pPr algn="just"/>
            <a:r>
              <a:rPr lang="es-PA" sz="2400" b="1" dirty="0"/>
              <a:t>2. INFERIOR O CAUDAL: situado más bajo o lejos de la cabeza. </a:t>
            </a:r>
          </a:p>
          <a:p>
            <a:pPr algn="just"/>
            <a:r>
              <a:rPr lang="es-PA" sz="2400" b="1" dirty="0"/>
              <a:t>3. ANTERIOR O VENTRAL: situado más adelante o cerca del plano ventral. </a:t>
            </a:r>
          </a:p>
          <a:p>
            <a:pPr algn="just"/>
            <a:r>
              <a:rPr lang="es-PA" sz="2400" b="1" dirty="0"/>
              <a:t>4. POSTERIOR O DORSAL: situado detrás o cerca del plano dorsal. </a:t>
            </a:r>
          </a:p>
          <a:p>
            <a:pPr algn="just"/>
            <a:r>
              <a:rPr lang="es-PA" sz="2400" b="1" dirty="0"/>
              <a:t>5. MEDIAL O INTERNO: situado más cerca del plano medio. </a:t>
            </a:r>
          </a:p>
          <a:p>
            <a:pPr algn="just"/>
            <a:r>
              <a:rPr lang="es-PA" sz="2400" b="1" dirty="0"/>
              <a:t>6. LATERAL O EXTERNO: situado más lejos del plano medio. </a:t>
            </a:r>
          </a:p>
          <a:p>
            <a:pPr algn="just"/>
            <a:r>
              <a:rPr lang="es-PA" sz="2400" b="1" dirty="0"/>
              <a:t>7. SUPERFICIAL: situado más cerca de la superficie del cuerpo. </a:t>
            </a:r>
          </a:p>
          <a:p>
            <a:pPr algn="just"/>
            <a:r>
              <a:rPr lang="es-PA" sz="2400" b="1" dirty="0"/>
              <a:t>8. PROFUNDO: situado más lejos de la superficie del cuerpo. </a:t>
            </a:r>
          </a:p>
          <a:p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2974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61673" y="341290"/>
            <a:ext cx="9556586" cy="6516710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sz="2400" b="1" dirty="0"/>
              <a:t>9. PROXIMAL: situado más cerca del lugar de unión del miembro con el tronco. </a:t>
            </a:r>
          </a:p>
          <a:p>
            <a:pPr algn="just"/>
            <a:r>
              <a:rPr lang="es-PA" sz="2400" b="1" dirty="0"/>
              <a:t>10. DISTAL: situado más lejos del lugar de unión del miembro con el cuerpo. </a:t>
            </a:r>
          </a:p>
          <a:p>
            <a:pPr algn="just"/>
            <a:r>
              <a:rPr lang="es-PA" sz="2400" b="1" dirty="0"/>
              <a:t>11. MEDIANO: situado en el plano medio o en posición central. </a:t>
            </a:r>
          </a:p>
          <a:p>
            <a:pPr algn="just"/>
            <a:r>
              <a:rPr lang="es-PA" sz="2400" b="1" dirty="0"/>
              <a:t>12. INTERMEDIO: situado entre dos elementos que sean superior e inferior, anterior y posterior, medial y lateral. </a:t>
            </a:r>
          </a:p>
          <a:p>
            <a:pPr algn="just"/>
            <a:r>
              <a:rPr lang="es-PA" sz="2400" b="1" dirty="0"/>
              <a:t>13. INTERIOR: situado más cerca del centro de un órgano. </a:t>
            </a:r>
          </a:p>
          <a:p>
            <a:pPr algn="just"/>
            <a:r>
              <a:rPr lang="es-PA" sz="2400" b="1" dirty="0"/>
              <a:t>14. EXTERIOR: situado más lejos del centro de un órgano. </a:t>
            </a:r>
          </a:p>
          <a:p>
            <a:pPr algn="just"/>
            <a:r>
              <a:rPr lang="es-PA" sz="2400" b="1" dirty="0"/>
              <a:t>15. HOMOLATERAL O IPSILATERAL: situado en el mismo lado que el componente del cual se está hablando. </a:t>
            </a:r>
          </a:p>
          <a:p>
            <a:pPr algn="just"/>
            <a:r>
              <a:rPr lang="es-PA" sz="2400" b="1" dirty="0"/>
              <a:t>16. CONTRALATERAL: situado en el lado opuesto del componente del cual se trata. </a:t>
            </a:r>
          </a:p>
          <a:p>
            <a:pPr algn="just"/>
            <a:r>
              <a:rPr lang="es-PA" sz="2400" b="1" dirty="0"/>
              <a:t>17. APICAL: situado cerca del vértice del componente. </a:t>
            </a:r>
            <a:endParaRPr lang="es-PA" sz="2400" b="1" dirty="0" smtClean="0"/>
          </a:p>
          <a:p>
            <a:pPr algn="just"/>
            <a:r>
              <a:rPr lang="es-PA" sz="2400" b="1" dirty="0" smtClean="0"/>
              <a:t>18</a:t>
            </a:r>
            <a:r>
              <a:rPr lang="es-PA" sz="2400" b="1" dirty="0"/>
              <a:t>. BASAL: situado cerca de la base del componente.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45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1278</TotalTime>
  <Words>2012</Words>
  <Application>Microsoft Office PowerPoint</Application>
  <PresentationFormat>Panorámica</PresentationFormat>
  <Paragraphs>133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Espiral</vt:lpstr>
      <vt:lpstr>POSICIÓN, EJES Y PLANOS ANATÓMICOS DE REFERENCIA.  TÉRMINOS DE LOCALIZACIÓN ANATÓMICA O DIRECCIONALES. </vt:lpstr>
      <vt:lpstr>Anatomía</vt:lpstr>
      <vt:lpstr> Fisiología </vt:lpstr>
      <vt:lpstr>POSICIÓN</vt:lpstr>
      <vt:lpstr>TERMINOLOGÍA ANATÓMICA. </vt:lpstr>
      <vt:lpstr>La Posición anatómica de referencia requiere varias condiciones: </vt:lpstr>
      <vt:lpstr>Terminología anatómica</vt:lpstr>
      <vt:lpstr>TERMINOS DE POSICION Y DIRECCION. </vt:lpstr>
      <vt:lpstr>Presentación de PowerPoint</vt:lpstr>
      <vt:lpstr>Posición anatómica.     El Decúbito supino se refiere a la persona acostada boca arriba. El decúbito prono se refiere a la persona acostada boca abajo. </vt:lpstr>
      <vt:lpstr>EJES Y PLANOS</vt:lpstr>
      <vt:lpstr>EJES ANATÓMICOS DE REFERENCIA: </vt:lpstr>
      <vt:lpstr>Presentación de PowerPoint</vt:lpstr>
      <vt:lpstr>Planos de referencia:</vt:lpstr>
      <vt:lpstr>Planos de referencia:</vt:lpstr>
      <vt:lpstr>Planos de referencia  </vt:lpstr>
      <vt:lpstr>Secciones de los miembros </vt:lpstr>
      <vt:lpstr>Términos de localización: sirven para definir y situar un elemento anatómico respecto de otro.</vt:lpstr>
      <vt:lpstr>Presentación de PowerPoint</vt:lpstr>
      <vt:lpstr>Planos de referencia de cabeza, tronco, manos y pies. </vt:lpstr>
      <vt:lpstr>Términos de Relación y Comparación. Términos  Direccionales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SIMETRIA Y CAVIDADES</vt:lpstr>
      <vt:lpstr>La aparición de la simetría corporal</vt:lpstr>
      <vt:lpstr>Simetría radial</vt:lpstr>
      <vt:lpstr>Presentación de PowerPoint</vt:lpstr>
      <vt:lpstr>Animales con simetría radial </vt:lpstr>
      <vt:lpstr>Simetría bilateral</vt:lpstr>
      <vt:lpstr>Animales con simetría bilateral</vt:lpstr>
      <vt:lpstr>Cavidades corporales</vt:lpstr>
      <vt:lpstr>Cavidades del cuerpo humano </vt:lpstr>
      <vt:lpstr>Cavidad corporal VENTRAL </vt:lpstr>
      <vt:lpstr>Cavidades mayores del cuerpo</vt:lpstr>
      <vt:lpstr>La parte superior o TORÁCICA </vt:lpstr>
      <vt:lpstr>La cavidad ABDOMINOPÉLVICA </vt:lpstr>
      <vt:lpstr>Cavidades DORSALES. La cavidad craneal y espinal </vt:lpstr>
      <vt:lpstr>Cavidades craneales</vt:lpstr>
      <vt:lpstr>OTRAS CAVIDADES DEL CUERPO </vt:lpstr>
      <vt:lpstr>Otras.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POSICIÓN, EJES Y PLANOS ANATÓMICOS DE REFERENCIA. TÉRMINOS DE LOCALIZACIÓN ANATÓMICA O DIRECCIONALES.</dc:title>
  <dc:creator>Juan Pagan</dc:creator>
  <cp:lastModifiedBy>JUAN PAGÁN</cp:lastModifiedBy>
  <cp:revision>39</cp:revision>
  <dcterms:created xsi:type="dcterms:W3CDTF">2015-03-03T20:52:18Z</dcterms:created>
  <dcterms:modified xsi:type="dcterms:W3CDTF">2020-03-14T05:19:02Z</dcterms:modified>
</cp:coreProperties>
</file>